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9" r:id="rId3"/>
    <p:sldId id="268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C3FC5"/>
    <a:srgbClr val="6C2D9B"/>
    <a:srgbClr val="57257D"/>
    <a:srgbClr val="240A38"/>
    <a:srgbClr val="AE78D6"/>
    <a:srgbClr val="9148C8"/>
    <a:srgbClr val="512175"/>
    <a:srgbClr val="421B5F"/>
    <a:srgbClr val="960000"/>
    <a:srgbClr val="C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65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093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730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59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29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535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778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54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823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4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59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07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620D4-6981-4798-A2C9-672A7ADFD806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C8FC0-61E8-4F08-BA1A-457FC2397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568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453"/>
            </a:avLst>
          </a:prstGeom>
          <a:solidFill>
            <a:srgbClr val="7030A0">
              <a:alpha val="98000"/>
            </a:srgbClr>
          </a:solidFill>
          <a:ln w="57150">
            <a:solidFill>
              <a:srgbClr val="57257D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17228" y="1758117"/>
            <a:ext cx="2675761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en-US" sz="4400" b="1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76200">
                    <a:srgbClr val="FFFF00"/>
                  </a:glow>
                  <a:outerShdw blurRad="50800" dist="38100" dir="8100000" algn="tr" rotWithShape="0">
                    <a:prstClr val="black"/>
                  </a:outerShdw>
                </a:effectLst>
                <a:latin typeface="AR CHRISTY" panose="02000000000000000000" pitchFamily="2" charset="0"/>
              </a:rPr>
              <a:t>Made Easy</a:t>
            </a:r>
            <a:endParaRPr lang="en-US" sz="4400" b="1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76200">
                  <a:srgbClr val="FFFF00"/>
                </a:glow>
                <a:outerShdw blurRad="50800" dist="38100" dir="8100000" algn="tr" rotWithShape="0">
                  <a:prstClr val="black"/>
                </a:outerShdw>
              </a:effectLst>
              <a:latin typeface="AR CHRISTY" panose="02000000000000000000" pitchFamily="2" charset="0"/>
            </a:endParaRPr>
          </a:p>
        </p:txBody>
      </p:sp>
      <p:pic>
        <p:nvPicPr>
          <p:cNvPr id="1029" name="Picture 5" descr="C:\Users\Owner\AppData\Local\Microsoft\Windows\Temporary Internet Files\Low\Content.IE5\FYDKMIEZ\MC90043707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79107">
            <a:off x="3037235" y="4184009"/>
            <a:ext cx="2600721" cy="2600721"/>
          </a:xfrm>
          <a:prstGeom prst="rect">
            <a:avLst/>
          </a:prstGeom>
          <a:noFill/>
          <a:effectLst>
            <a:outerShdw blurRad="50800" dist="88900" dir="7800000" algn="t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wner\AppData\Local\Microsoft\Windows\Temporary Internet Files\Content.IE5\OLIDP4S1\MM900043729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1993" y="3505200"/>
            <a:ext cx="1916074" cy="2162175"/>
          </a:xfrm>
          <a:prstGeom prst="rect">
            <a:avLst/>
          </a:prstGeom>
          <a:noFill/>
          <a:effectLst>
            <a:outerShdw blurRad="50800" dist="76200" dir="7800000" algn="t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5093652" y="3505200"/>
            <a:ext cx="2602548" cy="1447800"/>
            <a:chOff x="3354978" y="4004565"/>
            <a:chExt cx="2522163" cy="1447800"/>
          </a:xfrm>
        </p:grpSpPr>
        <p:sp>
          <p:nvSpPr>
            <p:cNvPr id="8" name="Oval Callout 7"/>
            <p:cNvSpPr/>
            <p:nvPr/>
          </p:nvSpPr>
          <p:spPr>
            <a:xfrm>
              <a:off x="3354978" y="4004565"/>
              <a:ext cx="2521919" cy="1447800"/>
            </a:xfrm>
            <a:prstGeom prst="wedgeEllipseCallout">
              <a:avLst>
                <a:gd name="adj1" fmla="val -50035"/>
                <a:gd name="adj2" fmla="val 35605"/>
              </a:avLst>
            </a:prstGeom>
            <a:solidFill>
              <a:schemeClr val="bg1"/>
            </a:solidFill>
            <a:ln>
              <a:solidFill>
                <a:srgbClr val="421B5F"/>
              </a:solidFill>
            </a:ln>
            <a:effectLst>
              <a:outerShdw blurRad="50800" dist="254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>
                  <a:outerShdw blurRad="50800" dist="50800" dir="5400000" algn="ctr" rotWithShape="0">
                    <a:schemeClr val="tx1"/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73426" y="4052887"/>
              <a:ext cx="2503715" cy="1272143"/>
            </a:xfrm>
            <a:prstGeom prst="rect">
              <a:avLst/>
            </a:prstGeom>
            <a:noFill/>
            <a:effectLst>
              <a:glow rad="127000">
                <a:schemeClr val="bg1"/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300"/>
                </a:lnSpc>
              </a:pPr>
              <a:r>
                <a:rPr lang="en-US" sz="21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I have a</a:t>
              </a:r>
            </a:p>
            <a:p>
              <a:pPr algn="ctr">
                <a:lnSpc>
                  <a:spcPts val="2300"/>
                </a:lnSpc>
              </a:pPr>
              <a:r>
                <a:rPr lang="en-US" sz="21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special </a:t>
              </a:r>
              <a:r>
                <a:rPr lang="en-US" sz="2100" b="1" dirty="0" smtClean="0">
                  <a:effectLst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power.</a:t>
              </a:r>
              <a:r>
                <a:rPr lang="en-US" sz="21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 It’s</a:t>
              </a:r>
            </a:p>
            <a:p>
              <a:pPr algn="ctr">
                <a:lnSpc>
                  <a:spcPts val="2300"/>
                </a:lnSpc>
              </a:pPr>
              <a:r>
                <a:rPr lang="en-US" sz="21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called supernaturally</a:t>
              </a:r>
            </a:p>
            <a:p>
              <a:pPr algn="ctr">
                <a:lnSpc>
                  <a:spcPts val="2300"/>
                </a:lnSpc>
              </a:pPr>
              <a:r>
                <a:rPr lang="en-US" sz="21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good looks.</a:t>
              </a:r>
              <a:endParaRPr lang="en-US" sz="2100" b="1" dirty="0">
                <a:effectLst>
                  <a:glow rad="50800">
                    <a:schemeClr val="bg1">
                      <a:alpha val="30000"/>
                    </a:schemeClr>
                  </a:glow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04800" y="631850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/>
                <a:ea typeface="Calibri"/>
                <a:cs typeface="Times New Roman"/>
              </a:rPr>
              <a:t>Mike’s Math Mall</a:t>
            </a:r>
            <a:endParaRPr lang="en-US" b="1" dirty="0">
              <a:solidFill>
                <a:srgbClr val="FFC000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1" name="Trapezoid 10"/>
          <p:cNvSpPr/>
          <p:nvPr/>
        </p:nvSpPr>
        <p:spPr>
          <a:xfrm rot="8827065" flipV="1">
            <a:off x="-1888771" y="-371366"/>
            <a:ext cx="9889706" cy="4149681"/>
          </a:xfrm>
          <a:custGeom>
            <a:avLst/>
            <a:gdLst>
              <a:gd name="connsiteX0" fmla="*/ 0 w 8475233"/>
              <a:gd name="connsiteY0" fmla="*/ 3402732 h 3402732"/>
              <a:gd name="connsiteX1" fmla="*/ 1137023 w 8475233"/>
              <a:gd name="connsiteY1" fmla="*/ 0 h 3402732"/>
              <a:gd name="connsiteX2" fmla="*/ 7338210 w 8475233"/>
              <a:gd name="connsiteY2" fmla="*/ 0 h 3402732"/>
              <a:gd name="connsiteX3" fmla="*/ 8475233 w 8475233"/>
              <a:gd name="connsiteY3" fmla="*/ 3402732 h 3402732"/>
              <a:gd name="connsiteX4" fmla="*/ 0 w 8475233"/>
              <a:gd name="connsiteY4" fmla="*/ 3402732 h 3402732"/>
              <a:gd name="connsiteX0" fmla="*/ 0 w 8475233"/>
              <a:gd name="connsiteY0" fmla="*/ 3815526 h 3815526"/>
              <a:gd name="connsiteX1" fmla="*/ 1137023 w 8475233"/>
              <a:gd name="connsiteY1" fmla="*/ 412794 h 3815526"/>
              <a:gd name="connsiteX2" fmla="*/ 6580035 w 8475233"/>
              <a:gd name="connsiteY2" fmla="*/ 0 h 3815526"/>
              <a:gd name="connsiteX3" fmla="*/ 8475233 w 8475233"/>
              <a:gd name="connsiteY3" fmla="*/ 3815526 h 3815526"/>
              <a:gd name="connsiteX4" fmla="*/ 0 w 8475233"/>
              <a:gd name="connsiteY4" fmla="*/ 3815526 h 3815526"/>
              <a:gd name="connsiteX0" fmla="*/ 0 w 8749643"/>
              <a:gd name="connsiteY0" fmla="*/ 3815526 h 3815526"/>
              <a:gd name="connsiteX1" fmla="*/ 1137023 w 8749643"/>
              <a:gd name="connsiteY1" fmla="*/ 412794 h 3815526"/>
              <a:gd name="connsiteX2" fmla="*/ 6580035 w 8749643"/>
              <a:gd name="connsiteY2" fmla="*/ 0 h 3815526"/>
              <a:gd name="connsiteX3" fmla="*/ 8749643 w 8749643"/>
              <a:gd name="connsiteY3" fmla="*/ 3438943 h 3815526"/>
              <a:gd name="connsiteX4" fmla="*/ 0 w 8749643"/>
              <a:gd name="connsiteY4" fmla="*/ 3815526 h 3815526"/>
              <a:gd name="connsiteX0" fmla="*/ 0 w 9498272"/>
              <a:gd name="connsiteY0" fmla="*/ 2945088 h 3438943"/>
              <a:gd name="connsiteX1" fmla="*/ 1885652 w 9498272"/>
              <a:gd name="connsiteY1" fmla="*/ 412794 h 3438943"/>
              <a:gd name="connsiteX2" fmla="*/ 7328664 w 9498272"/>
              <a:gd name="connsiteY2" fmla="*/ 0 h 3438943"/>
              <a:gd name="connsiteX3" fmla="*/ 9498272 w 9498272"/>
              <a:gd name="connsiteY3" fmla="*/ 3438943 h 3438943"/>
              <a:gd name="connsiteX4" fmla="*/ 0 w 9498272"/>
              <a:gd name="connsiteY4" fmla="*/ 2945088 h 3438943"/>
              <a:gd name="connsiteX0" fmla="*/ 0 w 9498272"/>
              <a:gd name="connsiteY0" fmla="*/ 3222219 h 3716074"/>
              <a:gd name="connsiteX1" fmla="*/ 4945175 w 9498272"/>
              <a:gd name="connsiteY1" fmla="*/ 0 h 3716074"/>
              <a:gd name="connsiteX2" fmla="*/ 7328664 w 9498272"/>
              <a:gd name="connsiteY2" fmla="*/ 277131 h 3716074"/>
              <a:gd name="connsiteX3" fmla="*/ 9498272 w 9498272"/>
              <a:gd name="connsiteY3" fmla="*/ 3716074 h 3716074"/>
              <a:gd name="connsiteX4" fmla="*/ 0 w 9498272"/>
              <a:gd name="connsiteY4" fmla="*/ 3222219 h 3716074"/>
              <a:gd name="connsiteX0" fmla="*/ 0 w 9596091"/>
              <a:gd name="connsiteY0" fmla="*/ 2777411 h 3716074"/>
              <a:gd name="connsiteX1" fmla="*/ 5042994 w 9596091"/>
              <a:gd name="connsiteY1" fmla="*/ 0 h 3716074"/>
              <a:gd name="connsiteX2" fmla="*/ 7426483 w 9596091"/>
              <a:gd name="connsiteY2" fmla="*/ 277131 h 3716074"/>
              <a:gd name="connsiteX3" fmla="*/ 9596091 w 9596091"/>
              <a:gd name="connsiteY3" fmla="*/ 3716074 h 3716074"/>
              <a:gd name="connsiteX4" fmla="*/ 0 w 9596091"/>
              <a:gd name="connsiteY4" fmla="*/ 2777411 h 3716074"/>
              <a:gd name="connsiteX0" fmla="*/ 0 w 9889706"/>
              <a:gd name="connsiteY0" fmla="*/ 2777411 h 3542685"/>
              <a:gd name="connsiteX1" fmla="*/ 5042994 w 9889706"/>
              <a:gd name="connsiteY1" fmla="*/ 0 h 3542685"/>
              <a:gd name="connsiteX2" fmla="*/ 7426483 w 9889706"/>
              <a:gd name="connsiteY2" fmla="*/ 277131 h 3542685"/>
              <a:gd name="connsiteX3" fmla="*/ 9889706 w 9889706"/>
              <a:gd name="connsiteY3" fmla="*/ 3542685 h 3542685"/>
              <a:gd name="connsiteX4" fmla="*/ 0 w 9889706"/>
              <a:gd name="connsiteY4" fmla="*/ 2777411 h 3542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9706" h="3542685">
                <a:moveTo>
                  <a:pt x="0" y="2777411"/>
                </a:moveTo>
                <a:lnTo>
                  <a:pt x="5042994" y="0"/>
                </a:lnTo>
                <a:lnTo>
                  <a:pt x="7426483" y="277131"/>
                </a:lnTo>
                <a:lnTo>
                  <a:pt x="9889706" y="3542685"/>
                </a:lnTo>
                <a:lnTo>
                  <a:pt x="0" y="2777411"/>
                </a:lnTo>
                <a:close/>
              </a:path>
            </a:pathLst>
          </a:custGeom>
          <a:gradFill flip="none" rotWithShape="1">
            <a:gsLst>
              <a:gs pos="0">
                <a:srgbClr val="240A38">
                  <a:alpha val="89000"/>
                </a:srgbClr>
              </a:gs>
              <a:gs pos="50000">
                <a:srgbClr val="6C2D9B">
                  <a:alpha val="89000"/>
                </a:srgbClr>
              </a:gs>
              <a:gs pos="100000">
                <a:srgbClr val="8C3FC5">
                  <a:alpha val="89000"/>
                </a:srgbClr>
              </a:gs>
            </a:gsLst>
            <a:lin ang="16200000" scaled="1"/>
            <a:tileRect/>
          </a:gradFill>
          <a:ln w="88900">
            <a:solidFill>
              <a:srgbClr val="FFFF00"/>
            </a:solidFill>
          </a:ln>
          <a:effectLst>
            <a:outerShdw blurRad="50800" dist="76200" dir="2700000" algn="tl" rotWithShape="0">
              <a:prstClr val="black">
                <a:alpha val="55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9190222">
            <a:off x="-190222" y="824509"/>
            <a:ext cx="3496016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52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88900">
                    <a:srgbClr val="FFFF00"/>
                  </a:glow>
                  <a:outerShdw blurRad="50800" dist="38100" dir="8100000" algn="tr" rotWithShape="0">
                    <a:prstClr val="black"/>
                  </a:outerShdw>
                </a:effectLst>
                <a:latin typeface="AR CHRISTY" panose="02000000000000000000" pitchFamily="2" charset="0"/>
              </a:rPr>
              <a:t>Multiplying</a:t>
            </a:r>
            <a:endParaRPr lang="en-US" sz="52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88900">
                  <a:srgbClr val="FFFF00"/>
                </a:glow>
                <a:outerShdw blurRad="50800" dist="38100" dir="8100000" algn="tr" rotWithShape="0">
                  <a:prstClr val="black"/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9207322">
            <a:off x="1213654" y="1322177"/>
            <a:ext cx="2514600" cy="10145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US" sz="60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88900">
                    <a:srgbClr val="FFFF00"/>
                  </a:glow>
                  <a:outerShdw blurRad="50800" dist="38100" dir="8100000" algn="tr" rotWithShape="0">
                    <a:prstClr val="black"/>
                  </a:outerShdw>
                </a:effectLst>
                <a:latin typeface="AR CHRISTY" panose="02000000000000000000" pitchFamily="2" charset="0"/>
              </a:rPr>
              <a:t>Dividing</a:t>
            </a:r>
            <a:endParaRPr lang="en-US" sz="600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88900">
                  <a:srgbClr val="FFFF00"/>
                </a:glow>
                <a:outerShdw blurRad="50800" dist="38100" dir="8100000" algn="tr" rotWithShape="0">
                  <a:prstClr val="black"/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9193563">
            <a:off x="383152" y="2631945"/>
            <a:ext cx="1017463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US" sz="4400" dirty="0" smtClean="0">
                <a:solidFill>
                  <a:srgbClr val="FFFF00"/>
                </a:solidFill>
                <a:effectLst>
                  <a:glow rad="63500">
                    <a:srgbClr val="9148C8"/>
                  </a:glow>
                  <a:outerShdw blurRad="50800" dist="38100" dir="8100000" algn="tr" rotWithShape="0">
                    <a:prstClr val="black"/>
                  </a:outerShdw>
                </a:effectLst>
                <a:latin typeface="AR CHRISTY" panose="02000000000000000000" pitchFamily="2" charset="0"/>
              </a:rPr>
              <a:t>and</a:t>
            </a:r>
            <a:endParaRPr lang="en-US" sz="4400" dirty="0">
              <a:solidFill>
                <a:srgbClr val="FFFF00"/>
              </a:solidFill>
              <a:effectLst>
                <a:glow rad="63500">
                  <a:srgbClr val="9148C8"/>
                </a:glow>
                <a:outerShdw blurRad="50800" dist="38100" dir="8100000" algn="tr" rotWithShape="0">
                  <a:prstClr val="black"/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9174617">
            <a:off x="3543005" y="359527"/>
            <a:ext cx="858463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en-US" sz="4400" dirty="0" smtClean="0">
                <a:solidFill>
                  <a:srgbClr val="FFFF00"/>
                </a:solidFill>
                <a:effectLst>
                  <a:glow rad="63500">
                    <a:srgbClr val="9148C8"/>
                  </a:glow>
                  <a:outerShdw blurRad="50800" dist="38100" dir="8100000" algn="tr" rotWithShape="0">
                    <a:prstClr val="black"/>
                  </a:outerShdw>
                </a:effectLst>
                <a:latin typeface="AR CHRISTY" panose="02000000000000000000" pitchFamily="2" charset="0"/>
              </a:rPr>
              <a:t>by</a:t>
            </a:r>
            <a:endParaRPr lang="en-US" sz="4400" dirty="0">
              <a:solidFill>
                <a:srgbClr val="FFFF00"/>
              </a:solidFill>
              <a:effectLst>
                <a:glow rad="63500">
                  <a:srgbClr val="9148C8"/>
                </a:glow>
                <a:outerShdw blurRad="50800" dist="38100" dir="8100000" algn="tr" rotWithShape="0">
                  <a:prstClr val="black"/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9336303">
            <a:off x="365385" y="2975590"/>
            <a:ext cx="3429000" cy="13220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8000" dirty="0" smtClean="0">
                <a:ln w="1270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14300">
                    <a:srgbClr val="FFFF00"/>
                  </a:glow>
                  <a:outerShdw blurRad="50800" dist="38100" dir="8100000" algn="tr" rotWithShape="0">
                    <a:prstClr val="black"/>
                  </a:outerShdw>
                </a:effectLst>
                <a:latin typeface="AR CHRISTY" panose="02000000000000000000" pitchFamily="2" charset="0"/>
              </a:rPr>
              <a:t>Powers</a:t>
            </a:r>
            <a:endParaRPr lang="en-US" sz="8000" dirty="0">
              <a:ln w="12700"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14300">
                  <a:srgbClr val="FFFF00"/>
                </a:glow>
                <a:outerShdw blurRad="50800" dist="38100" dir="8100000" algn="tr" rotWithShape="0">
                  <a:prstClr val="black"/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9363413">
            <a:off x="3439707" y="1943286"/>
            <a:ext cx="862183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effectLst>
                  <a:glow rad="63500">
                    <a:srgbClr val="9148C8"/>
                  </a:glow>
                  <a:outerShdw blurRad="50800" dist="38100" dir="8100000" algn="tr" rotWithShape="0">
                    <a:prstClr val="black"/>
                  </a:outerShdw>
                </a:effectLst>
                <a:latin typeface="AR CHRISTY" panose="02000000000000000000" pitchFamily="2" charset="0"/>
              </a:rPr>
              <a:t>of</a:t>
            </a:r>
            <a:endParaRPr lang="en-US" sz="4400" dirty="0">
              <a:solidFill>
                <a:srgbClr val="FFFF00"/>
              </a:solidFill>
              <a:effectLst>
                <a:glow rad="63500">
                  <a:srgbClr val="9148C8"/>
                </a:glow>
                <a:outerShdw blurRad="50800" dist="38100" dir="8100000" algn="tr" rotWithShape="0">
                  <a:prstClr val="black"/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9358042">
            <a:off x="4086147" y="587687"/>
            <a:ext cx="2134417" cy="132204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8000" dirty="0" smtClean="0">
                <a:ln w="1270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114300">
                    <a:srgbClr val="FFFF00"/>
                  </a:glow>
                  <a:outerShdw blurRad="50800" dist="38100" dir="8100000" algn="tr" rotWithShape="0">
                    <a:prstClr val="black"/>
                  </a:outerShdw>
                </a:effectLst>
                <a:latin typeface="AR CHRISTY" panose="02000000000000000000" pitchFamily="2" charset="0"/>
              </a:rPr>
              <a:t>Ten</a:t>
            </a:r>
            <a:endParaRPr lang="en-US" sz="8000" dirty="0">
              <a:ln w="12700"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114300">
                  <a:srgbClr val="FFFF00"/>
                </a:glow>
                <a:outerShdw blurRad="50800" dist="38100" dir="8100000" algn="tr" rotWithShape="0">
                  <a:prstClr val="black"/>
                </a:outerShdw>
              </a:effectLst>
              <a:latin typeface="AR CHRISTY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24600" y="5678269"/>
            <a:ext cx="133728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>
                    <a:srgbClr val="7030A0"/>
                  </a:glow>
                  <a:outerShdw blurRad="50800" dist="38100" dir="8100000" algn="tr" rotWithShape="0">
                    <a:prstClr val="black"/>
                  </a:outerShdw>
                </a:effectLst>
              </a:rPr>
              <a:t>CCSS </a:t>
            </a:r>
            <a:endParaRPr lang="en-US" sz="3600" b="1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>
                  <a:srgbClr val="7030A0"/>
                </a:glow>
                <a:outerShdw blurRad="50800" dist="381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76023" y="6172200"/>
            <a:ext cx="1962977" cy="4770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lnSpc>
                <a:spcPts val="3000"/>
              </a:lnSpc>
            </a:pPr>
            <a:r>
              <a:rPr lang="en-US" sz="28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>
                    <a:srgbClr val="7030A0"/>
                  </a:glow>
                  <a:outerShdw blurRad="50800" dist="38100" dir="8100000" algn="tr" rotWithShape="0">
                    <a:prstClr val="black"/>
                  </a:outerShdw>
                </a:effectLst>
              </a:rPr>
              <a:t>5.NBT.A.1 &amp;</a:t>
            </a:r>
            <a:endParaRPr lang="en-US" sz="2800" b="1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>
                  <a:srgbClr val="7030A0"/>
                </a:glow>
                <a:outerShdw blurRad="50800" dist="381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04211" y="6172200"/>
            <a:ext cx="1734989" cy="48923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>
              <a:lnSpc>
                <a:spcPts val="3000"/>
              </a:lnSpc>
            </a:pPr>
            <a:r>
              <a:rPr lang="en-US" sz="28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>
                    <a:srgbClr val="7030A0"/>
                  </a:glow>
                  <a:outerShdw blurRad="50800" dist="38100" dir="8100000" algn="tr" rotWithShape="0">
                    <a:prstClr val="black"/>
                  </a:outerShdw>
                </a:effectLst>
              </a:rPr>
              <a:t>5.NBT.A.2</a:t>
            </a:r>
            <a:r>
              <a:rPr lang="en-US" sz="3200" b="1" dirty="0" smtClean="0">
                <a:ln w="1270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>
                    <a:srgbClr val="7030A0"/>
                  </a:glow>
                  <a:outerShdw blurRad="50800" dist="38100" dir="8100000" algn="tr" rotWithShape="0">
                    <a:prstClr val="black"/>
                  </a:outerShdw>
                </a:effectLst>
              </a:rPr>
              <a:t> </a:t>
            </a:r>
            <a:endParaRPr lang="en-US" sz="3200" b="1" dirty="0">
              <a:ln w="1270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>
                  <a:srgbClr val="7030A0"/>
                </a:glow>
                <a:outerShdw blurRad="50800" dist="38100" dir="8100000" algn="t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2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4918" y="1738698"/>
            <a:ext cx="6192082" cy="624365"/>
            <a:chOff x="284918" y="1738698"/>
            <a:chExt cx="6192082" cy="624365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50232" y="2363063"/>
              <a:ext cx="6126768" cy="0"/>
            </a:xfrm>
            <a:prstGeom prst="line">
              <a:avLst/>
            </a:prstGeom>
            <a:ln w="19050">
              <a:solidFill>
                <a:srgbClr val="421B5F"/>
              </a:solidFill>
            </a:ln>
            <a:effectLst>
              <a:glow rad="38100">
                <a:srgbClr val="FFC0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84918" y="1738698"/>
              <a:ext cx="6192082" cy="5155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36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Multiplying Decimals Shortcut: </a:t>
              </a:r>
              <a:endParaRPr lang="en-US" sz="36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4918" y="2381826"/>
            <a:ext cx="8478082" cy="136191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Whenever you </a:t>
            </a:r>
            <a:r>
              <a:rPr lang="en-US" sz="2800" b="1" dirty="0" smtClean="0">
                <a:solidFill>
                  <a:srgbClr val="421B5F"/>
                </a:solidFill>
                <a:effectLst>
                  <a:outerShdw blurRad="50800" dir="8100000" algn="tr" rotWithShape="0">
                    <a:srgbClr val="7030A0"/>
                  </a:outerShdw>
                </a:effectLst>
                <a:latin typeface="Cambria Math" pitchFamily="18" charset="0"/>
                <a:ea typeface="Cambria Math" pitchFamily="18" charset="0"/>
              </a:rPr>
              <a:t>multiply a decimal 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by a 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power of 10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, simply move the decimal point  </a:t>
            </a:r>
            <a:r>
              <a:rPr lang="en-US" sz="3200" b="1" dirty="0" smtClean="0">
                <a:solidFill>
                  <a:srgbClr val="7030A0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to the right 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the same number of places as there are 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zeros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in the power of 10. </a:t>
            </a:r>
            <a:endParaRPr lang="en-US" sz="28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2261" y="3733800"/>
            <a:ext cx="2627955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In other words:</a:t>
            </a:r>
            <a:endParaRPr lang="en-US" sz="28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4267200"/>
            <a:ext cx="8324378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-If you multiply by 10, move the decimal 1 place to the 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right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endParaRPr lang="en-US" sz="24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910328"/>
            <a:ext cx="8324378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-If you multiply by 100, move the decimal 2 places to the 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right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endParaRPr lang="en-US" sz="24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5562600"/>
            <a:ext cx="8534400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-If you multiply by 1,000 move the decimal 3 places to the 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right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endParaRPr lang="en-US" sz="24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6154326"/>
            <a:ext cx="2627955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And so on…</a:t>
            </a:r>
            <a:endParaRPr lang="en-US" sz="28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884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28600" y="2590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1)  0.813 × 100 =</a:t>
            </a:r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5638800" y="2590800"/>
            <a:ext cx="2764972" cy="913070"/>
            <a:chOff x="5638800" y="2590800"/>
            <a:chExt cx="2764972" cy="913070"/>
          </a:xfrm>
        </p:grpSpPr>
        <p:sp>
          <p:nvSpPr>
            <p:cNvPr id="11" name="TextBox 10"/>
            <p:cNvSpPr txBox="1"/>
            <p:nvPr/>
          </p:nvSpPr>
          <p:spPr>
            <a:xfrm>
              <a:off x="5638800" y="2590800"/>
              <a:ext cx="2764972" cy="91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)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  100,000</a:t>
              </a:r>
            </a:p>
            <a:p>
              <a:pPr>
                <a:lnSpc>
                  <a:spcPts val="3200"/>
                </a:lnSpc>
              </a:pP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 × 1.25529</a:t>
              </a:r>
              <a:endParaRPr lang="en-US" sz="32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172200" y="3429000"/>
              <a:ext cx="1905000" cy="0"/>
            </a:xfrm>
            <a:prstGeom prst="line">
              <a:avLst/>
            </a:prstGeom>
            <a:ln w="19050">
              <a:solidFill>
                <a:srgbClr val="421B5F"/>
              </a:solidFill>
            </a:ln>
            <a:effectLst>
              <a:glow rad="38100">
                <a:srgbClr val="FFC0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647700" y="3657600"/>
            <a:ext cx="2552700" cy="913070"/>
            <a:chOff x="647700" y="3657600"/>
            <a:chExt cx="2552700" cy="913070"/>
          </a:xfrm>
        </p:grpSpPr>
        <p:sp>
          <p:nvSpPr>
            <p:cNvPr id="14" name="TextBox 13"/>
            <p:cNvSpPr txBox="1"/>
            <p:nvPr/>
          </p:nvSpPr>
          <p:spPr>
            <a:xfrm>
              <a:off x="647700" y="3657600"/>
              <a:ext cx="2552700" cy="91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3)   </a:t>
              </a:r>
              <a:r>
                <a:rPr lang="en-US" sz="40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91.17</a:t>
              </a:r>
            </a:p>
            <a:p>
              <a:pPr>
                <a:lnSpc>
                  <a:spcPts val="3200"/>
                </a:lnSpc>
              </a:pP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sz="24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× 10,000</a:t>
              </a:r>
              <a:endParaRPr lang="en-US" sz="3200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143000" y="4495800"/>
              <a:ext cx="1752600" cy="0"/>
            </a:xfrm>
            <a:prstGeom prst="line">
              <a:avLst/>
            </a:prstGeom>
            <a:ln w="19050">
              <a:solidFill>
                <a:srgbClr val="421B5F"/>
              </a:solidFill>
            </a:ln>
            <a:effectLst>
              <a:glow rad="38100">
                <a:srgbClr val="FFC0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3810000" y="436822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 0.85 × 1,000 =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5511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5)  10 × 546.821 =</a:t>
            </a:r>
            <a:endParaRPr lang="en-US" sz="3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638800" y="5182930"/>
            <a:ext cx="3048000" cy="913070"/>
            <a:chOff x="5638800" y="5182930"/>
            <a:chExt cx="3048000" cy="913070"/>
          </a:xfrm>
        </p:grpSpPr>
        <p:sp>
          <p:nvSpPr>
            <p:cNvPr id="20" name="TextBox 19"/>
            <p:cNvSpPr txBox="1"/>
            <p:nvPr/>
          </p:nvSpPr>
          <p:spPr>
            <a:xfrm>
              <a:off x="5638800" y="5182930"/>
              <a:ext cx="3048000" cy="91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6</a:t>
              </a: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)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    1,000,000         </a:t>
              </a:r>
            </a:p>
            <a:p>
              <a:pPr>
                <a:lnSpc>
                  <a:spcPts val="3200"/>
                </a:lnSpc>
              </a:pP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sz="24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 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×               7.9</a:t>
              </a:r>
              <a:endParaRPr lang="en-US" sz="3200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553200" y="6019800"/>
              <a:ext cx="2057400" cy="0"/>
            </a:xfrm>
            <a:prstGeom prst="line">
              <a:avLst/>
            </a:prstGeom>
            <a:ln w="19050">
              <a:solidFill>
                <a:srgbClr val="421B5F"/>
              </a:solidFill>
            </a:ln>
            <a:effectLst>
              <a:glow rad="38100">
                <a:srgbClr val="FFC0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657105" y="2590800"/>
            <a:ext cx="9906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81.3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6400800" y="3453826"/>
            <a:ext cx="18288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125,529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1219200" y="4526280"/>
            <a:ext cx="169545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911,700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279079" y="4368225"/>
            <a:ext cx="8763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850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19500" y="5511224"/>
            <a:ext cx="17145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5,468.21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607628" y="6044625"/>
            <a:ext cx="2002972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7,900,000</a:t>
            </a:r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1563692"/>
            <a:ext cx="8839200" cy="877593"/>
            <a:chOff x="152400" y="1563692"/>
            <a:chExt cx="8839200" cy="877593"/>
          </a:xfrm>
        </p:grpSpPr>
        <p:sp>
          <p:nvSpPr>
            <p:cNvPr id="9" name="TextBox 8"/>
            <p:cNvSpPr txBox="1"/>
            <p:nvPr/>
          </p:nvSpPr>
          <p:spPr>
            <a:xfrm>
              <a:off x="152400" y="1993342"/>
              <a:ext cx="8839200" cy="447943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3000"/>
                </a:lnSpc>
              </a:pPr>
              <a:r>
                <a:rPr lang="en-US" sz="23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Multiply the following decimals by simply moving each decimal point.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400" y="1563692"/>
              <a:ext cx="3031599" cy="5155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36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Let’s try some!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619500" y="2587471"/>
            <a:ext cx="99060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438900" y="3471672"/>
            <a:ext cx="156210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22917" y="4526280"/>
            <a:ext cx="163830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319967" y="4373879"/>
            <a:ext cx="835412" cy="548640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5511224"/>
            <a:ext cx="163830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620256" y="6044184"/>
            <a:ext cx="1943732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693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2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3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4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5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6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19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84918" y="1828800"/>
            <a:ext cx="6039682" cy="515526"/>
            <a:chOff x="284918" y="1828800"/>
            <a:chExt cx="6039682" cy="51552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0232" y="2249424"/>
              <a:ext cx="5517168" cy="0"/>
            </a:xfrm>
            <a:prstGeom prst="line">
              <a:avLst/>
            </a:prstGeom>
            <a:ln w="19050">
              <a:solidFill>
                <a:srgbClr val="421B5F"/>
              </a:solidFill>
            </a:ln>
            <a:effectLst>
              <a:glow rad="38100">
                <a:srgbClr val="FFC0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84918" y="1828800"/>
              <a:ext cx="6039682" cy="51552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3300"/>
                </a:lnSpc>
              </a:pPr>
              <a:r>
                <a:rPr lang="en-US" sz="36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Dividing Decimals Shortcut: </a:t>
              </a:r>
              <a:endParaRPr lang="en-US" sz="36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84918" y="2286000"/>
            <a:ext cx="8478082" cy="136191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Whenever you </a:t>
            </a:r>
            <a:r>
              <a:rPr lang="en-US" sz="2800" b="1" dirty="0" smtClean="0">
                <a:solidFill>
                  <a:srgbClr val="421B5F"/>
                </a:solidFill>
                <a:effectLst>
                  <a:outerShdw blurRad="50800" dir="8100000" algn="tr" rotWithShape="0">
                    <a:srgbClr val="7030A0"/>
                  </a:outerShdw>
                </a:effectLst>
                <a:latin typeface="Cambria Math" pitchFamily="18" charset="0"/>
                <a:ea typeface="Cambria Math" pitchFamily="18" charset="0"/>
              </a:rPr>
              <a:t>divide a decimal 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by a 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power of 10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, simply move the decimal point </a:t>
            </a:r>
            <a:r>
              <a:rPr lang="en-US" sz="3200" b="1" dirty="0" smtClean="0">
                <a:solidFill>
                  <a:srgbClr val="7030A0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to the left 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the same number of places as there are 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zeros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in the power of 10. </a:t>
            </a:r>
            <a:endParaRPr lang="en-US" sz="28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2261" y="3733800"/>
            <a:ext cx="2627955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In other words:</a:t>
            </a:r>
            <a:endParaRPr lang="en-US" sz="28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4267200"/>
            <a:ext cx="8324378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-If you divide by 10, move the decimal 1 place to the 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left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endParaRPr lang="en-US" sz="24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937760"/>
            <a:ext cx="8324378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-If you divide by 100, move the decimal 2 places to the 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left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endParaRPr lang="en-US" sz="24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5562600"/>
            <a:ext cx="8534400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-If you divide by 1,000 move the decimal 3 places to the 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left</a:t>
            </a:r>
            <a:r>
              <a:rPr lang="en-US" sz="2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endParaRPr lang="en-US" sz="24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90790" y="6154326"/>
            <a:ext cx="4256966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It’s as simple as counting!</a:t>
            </a:r>
            <a:endParaRPr lang="en-US" sz="28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370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42900" y="1600200"/>
            <a:ext cx="8572500" cy="90024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Let’s try some more!</a:t>
            </a:r>
          </a:p>
          <a:p>
            <a:pPr>
              <a:lnSpc>
                <a:spcPts val="3000"/>
              </a:lnSpc>
            </a:pPr>
            <a:r>
              <a:rPr lang="en-US" sz="2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Divide the following decimals by simply moving each decimal point.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5908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1)  38.95 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÷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100 =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5908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)  401.14 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÷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10,000 =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962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)  93.7 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÷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10 =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1999" y="3962400"/>
            <a:ext cx="3886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4)  5.1 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÷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1,000,000 =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9" y="5334000"/>
            <a:ext cx="36576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5)  682 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÷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1,000 =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539342" y="5334000"/>
            <a:ext cx="4452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)  2,393.7 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÷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100,000 =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295400" y="3136612"/>
            <a:ext cx="14478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0.3895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829299" y="3175575"/>
            <a:ext cx="2019299" cy="59364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0.040114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333500" y="4547174"/>
            <a:ext cx="9525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9.37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867400" y="4547175"/>
            <a:ext cx="22860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0.0000051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943600"/>
            <a:ext cx="12192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0.682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019800" y="5943600"/>
            <a:ext cx="21336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0.023937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1312127" y="3145536"/>
            <a:ext cx="1431073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829300" y="3166872"/>
            <a:ext cx="182880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350227" y="4556097"/>
            <a:ext cx="935773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4573893"/>
            <a:ext cx="236220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472184" y="5943600"/>
            <a:ext cx="116205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59758" y="5931785"/>
            <a:ext cx="1788841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12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4" dur="1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5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6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74264" y="4360704"/>
            <a:ext cx="4055919" cy="188769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2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Absolutely not!</a:t>
            </a:r>
          </a:p>
          <a:p>
            <a:pPr>
              <a:lnSpc>
                <a:spcPts val="3500"/>
              </a:lnSpc>
            </a:pPr>
            <a:r>
              <a:rPr lang="en-US" sz="32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There’s a good chance you were dorky long before this lesson! </a:t>
            </a:r>
            <a:endParaRPr lang="en-US" sz="3200" b="1" dirty="0"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411654" y="887020"/>
            <a:ext cx="4389217" cy="3481118"/>
            <a:chOff x="3411654" y="723275"/>
            <a:chExt cx="4389217" cy="3481118"/>
          </a:xfrm>
        </p:grpSpPr>
        <p:pic>
          <p:nvPicPr>
            <p:cNvPr id="2050" name="Picture 2" descr="C:\Users\Owner\AppData\Local\Microsoft\Windows\Temporary Internet Files\Content.IE5\QK2ERRV7\MM900043730[1].gif"/>
            <p:cNvPicPr>
              <a:picLocks noChangeAspect="1" noChangeArrowheads="1" noCrop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1654" y="723275"/>
              <a:ext cx="2168239" cy="3481118"/>
            </a:xfrm>
            <a:prstGeom prst="rect">
              <a:avLst/>
            </a:prstGeom>
            <a:noFill/>
            <a:effectLst>
              <a:outerShdw blurRad="50800" dist="88900" dir="5400000" algn="t" rotWithShape="0">
                <a:prstClr val="black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" name="Group 10"/>
            <p:cNvGrpSpPr/>
            <p:nvPr/>
          </p:nvGrpSpPr>
          <p:grpSpPr>
            <a:xfrm>
              <a:off x="5210071" y="1987761"/>
              <a:ext cx="2590800" cy="1277494"/>
              <a:chOff x="2523994" y="3824287"/>
              <a:chExt cx="2510775" cy="1277494"/>
            </a:xfrm>
          </p:grpSpPr>
          <p:sp>
            <p:nvSpPr>
              <p:cNvPr id="12" name="Oval Callout 11"/>
              <p:cNvSpPr/>
              <p:nvPr/>
            </p:nvSpPr>
            <p:spPr>
              <a:xfrm>
                <a:off x="2721797" y="3824287"/>
                <a:ext cx="2115169" cy="1277494"/>
              </a:xfrm>
              <a:prstGeom prst="wedgeEllipseCallout">
                <a:avLst>
                  <a:gd name="adj1" fmla="val -54986"/>
                  <a:gd name="adj2" fmla="val 41606"/>
                </a:avLst>
              </a:prstGeom>
              <a:solidFill>
                <a:schemeClr val="bg1"/>
              </a:solidFill>
              <a:ln>
                <a:solidFill>
                  <a:srgbClr val="421B5F"/>
                </a:solidFill>
              </a:ln>
              <a:effectLst>
                <a:outerShdw blurRad="50800" dist="25400" dir="5400000" algn="t" rotWithShape="0">
                  <a:prstClr val="black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23994" y="3880934"/>
                <a:ext cx="2510775" cy="1220847"/>
              </a:xfrm>
              <a:prstGeom prst="rect">
                <a:avLst/>
              </a:prstGeom>
              <a:noFill/>
              <a:effectLst>
                <a:glow rad="127000">
                  <a:schemeClr val="bg1"/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200"/>
                  </a:lnSpc>
                </a:pP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Thank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goodness…Wait!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What did you just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en-US" sz="2000" b="1" dirty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s</a:t>
                </a: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ay?</a:t>
                </a:r>
                <a:endParaRPr lang="en-US" sz="2000" b="1" dirty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4373760" y="4585124"/>
            <a:ext cx="4263422" cy="143885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sz="32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Umm….nothing! Just try and remember the following information…</a:t>
            </a:r>
            <a:endParaRPr lang="en-US" sz="3200" b="1" dirty="0"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95400" y="1940145"/>
            <a:ext cx="4242376" cy="2567000"/>
            <a:chOff x="1295400" y="1776400"/>
            <a:chExt cx="4242376" cy="2567000"/>
          </a:xfrm>
        </p:grpSpPr>
        <p:grpSp>
          <p:nvGrpSpPr>
            <p:cNvPr id="7" name="Group 6"/>
            <p:cNvGrpSpPr/>
            <p:nvPr/>
          </p:nvGrpSpPr>
          <p:grpSpPr>
            <a:xfrm>
              <a:off x="1295400" y="1776400"/>
              <a:ext cx="2331784" cy="1355192"/>
              <a:chOff x="2547731" y="3771887"/>
              <a:chExt cx="2259761" cy="1355192"/>
            </a:xfrm>
          </p:grpSpPr>
          <p:sp>
            <p:nvSpPr>
              <p:cNvPr id="8" name="Oval Callout 7"/>
              <p:cNvSpPr/>
              <p:nvPr/>
            </p:nvSpPr>
            <p:spPr>
              <a:xfrm>
                <a:off x="2664953" y="3771887"/>
                <a:ext cx="2025317" cy="1355192"/>
              </a:xfrm>
              <a:prstGeom prst="wedgeEllipseCallout">
                <a:avLst>
                  <a:gd name="adj1" fmla="val 48099"/>
                  <a:gd name="adj2" fmla="val 46146"/>
                </a:avLst>
              </a:prstGeom>
              <a:solidFill>
                <a:schemeClr val="bg1"/>
              </a:solidFill>
              <a:ln>
                <a:solidFill>
                  <a:srgbClr val="421B5F"/>
                </a:solidFill>
              </a:ln>
              <a:effectLst>
                <a:outerShdw blurRad="50800" dist="25400" dir="5400000" algn="t" rotWithShape="0">
                  <a:prstClr val="black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547731" y="3889142"/>
                <a:ext cx="2259761" cy="1220847"/>
              </a:xfrm>
              <a:prstGeom prst="rect">
                <a:avLst/>
              </a:prstGeom>
              <a:noFill/>
              <a:effectLst>
                <a:glow rad="127000">
                  <a:schemeClr val="bg1"/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200"/>
                  </a:lnSpc>
                </a:pP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254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Am I dorky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254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for thinking this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254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stuff is </a:t>
                </a:r>
                <a:r>
                  <a:rPr lang="en-US" sz="2000" b="1" dirty="0" err="1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254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kinda</a:t>
                </a:r>
                <a:endPara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  <a:p>
                <a:pPr algn="ctr">
                  <a:lnSpc>
                    <a:spcPts val="2200"/>
                  </a:lnSpc>
                </a:pP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254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cool?</a:t>
                </a:r>
                <a:endParaRPr lang="en-US" sz="2000" b="1" dirty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  <p:pic>
          <p:nvPicPr>
            <p:cNvPr id="16" name="Picture 2" descr="C:\Users\Owner\AppData\Local\Microsoft\Windows\Temporary Internet Files\Content.IE5\OLIDP4S1\MM900043729[1].gif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3773" y="1776400"/>
              <a:ext cx="2084003" cy="2567000"/>
            </a:xfrm>
            <a:prstGeom prst="rect">
              <a:avLst/>
            </a:prstGeom>
            <a:noFill/>
            <a:effectLst>
              <a:outerShdw blurRad="50800" dist="76200" dir="7800000" algn="t" rotWithShape="0">
                <a:prstClr val="black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238357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4918" y="1676400"/>
            <a:ext cx="8020882" cy="9900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To </a:t>
            </a:r>
            <a:r>
              <a:rPr lang="en-US" sz="3200" b="1" dirty="0">
                <a:solidFill>
                  <a:srgbClr val="7030A0"/>
                </a:solidFill>
                <a:effectLst>
                  <a:glow rad="635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3200" b="1" dirty="0" smtClean="0">
                <a:solidFill>
                  <a:srgbClr val="7030A0"/>
                </a:solidFill>
                <a:effectLst>
                  <a:glow rad="635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ultiply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a </a:t>
            </a:r>
            <a:r>
              <a:rPr lang="en-US" sz="3200" b="1" dirty="0" smtClean="0">
                <a:solidFill>
                  <a:srgbClr val="7030A0"/>
                </a:solidFill>
                <a:effectLst>
                  <a:glow rad="635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whole number 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by a power of 10, just count and add 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zeros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 </a:t>
            </a:r>
            <a:endParaRPr lang="en-US" sz="32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3124200"/>
            <a:ext cx="7014898" cy="96436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To </a:t>
            </a:r>
            <a:r>
              <a:rPr lang="en-US" sz="3200" b="1" dirty="0">
                <a:solidFill>
                  <a:srgbClr val="7030A0"/>
                </a:solidFill>
                <a:effectLst>
                  <a:glow rad="635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3200" b="1" dirty="0" smtClean="0">
                <a:solidFill>
                  <a:srgbClr val="7030A0"/>
                </a:solidFill>
                <a:effectLst>
                  <a:glow rad="635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ultiply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a </a:t>
            </a:r>
            <a:r>
              <a:rPr lang="en-US" sz="3200" b="1" dirty="0" smtClean="0">
                <a:solidFill>
                  <a:srgbClr val="7030A0"/>
                </a:solidFill>
                <a:effectLst>
                  <a:glow rad="635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decimal 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by a power of 10, just 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ove the decimal point to the 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right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 </a:t>
            </a:r>
            <a:endParaRPr lang="en-US" sz="32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918" y="4593771"/>
            <a:ext cx="7239000" cy="9387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To </a:t>
            </a:r>
            <a:r>
              <a:rPr lang="en-US" sz="3200" b="1" dirty="0" smtClean="0">
                <a:solidFill>
                  <a:srgbClr val="7030A0"/>
                </a:solidFill>
                <a:effectLst>
                  <a:glow rad="635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divide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a </a:t>
            </a:r>
            <a:r>
              <a:rPr lang="en-US" sz="3200" b="1" dirty="0" smtClean="0">
                <a:solidFill>
                  <a:srgbClr val="7030A0"/>
                </a:solidFill>
                <a:effectLst>
                  <a:glow rad="635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decimal 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by a power of 10, simply move the decimal point to the 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left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 </a:t>
            </a:r>
            <a:endParaRPr lang="en-US" sz="32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6289" y="2057400"/>
            <a:ext cx="4112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  </a:t>
            </a:r>
            <a:r>
              <a:rPr lang="en-US" sz="1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0   </a:t>
            </a:r>
            <a:r>
              <a:rPr lang="en-US" sz="4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   </a:t>
            </a:r>
            <a:r>
              <a:rPr lang="en-US" sz="1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5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0    </a:t>
            </a: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-381000" y="3500617"/>
            <a:ext cx="582386" cy="1124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US" sz="80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8000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 flipH="1">
            <a:off x="9115425" y="4924585"/>
            <a:ext cx="561975" cy="1124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US" sz="80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8000" dirty="0" smtClean="0"/>
              <a:t>  </a:t>
            </a:r>
            <a:endParaRPr lang="en-US" sz="8000" dirty="0"/>
          </a:p>
        </p:txBody>
      </p:sp>
      <p:sp>
        <p:nvSpPr>
          <p:cNvPr id="12" name="TextBox 11"/>
          <p:cNvSpPr txBox="1"/>
          <p:nvPr/>
        </p:nvSpPr>
        <p:spPr>
          <a:xfrm>
            <a:off x="1408868" y="6012026"/>
            <a:ext cx="7430332" cy="56682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00"/>
              </a:lnSpc>
            </a:pPr>
            <a:r>
              <a:rPr lang="en-US" sz="36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If you can count, </a:t>
            </a:r>
            <a:r>
              <a:rPr lang="en-US" sz="3600" b="1" dirty="0" smtClean="0">
                <a:solidFill>
                  <a:srgbClr val="1F0BB5"/>
                </a:solidFill>
                <a:effectLst>
                  <a:glow rad="88900">
                    <a:srgbClr val="FFFF00"/>
                  </a:glow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YOU CAN DO THIS!</a:t>
            </a:r>
            <a:r>
              <a:rPr lang="en-US" sz="36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endParaRPr lang="en-US" sz="3600" b="1" dirty="0"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04298" y="4166558"/>
            <a:ext cx="7425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421B5F"/>
                </a:solidFill>
                <a:effectLst>
                  <a:glow rad="508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ea typeface="Cambria Math" pitchFamily="18" charset="0"/>
              </a:rPr>
              <a:t>→</a:t>
            </a:r>
            <a:endParaRPr lang="en-US" sz="4800" dirty="0">
              <a:effectLst>
                <a:glow rad="50800">
                  <a:srgbClr val="FFC000"/>
                </a:glow>
                <a:outerShdw blurRad="50800" dir="8100000" algn="tr" rotWithShape="0">
                  <a:srgbClr val="FFC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6542" y="5747851"/>
            <a:ext cx="7425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421B5F"/>
                </a:solidFill>
                <a:effectLst>
                  <a:glow rad="508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ea typeface="Cambria Math" pitchFamily="18" charset="0"/>
              </a:rPr>
              <a:t>←</a:t>
            </a:r>
            <a:endParaRPr lang="en-US" sz="4800" dirty="0">
              <a:effectLst>
                <a:glow rad="50800">
                  <a:srgbClr val="FFC000"/>
                </a:glow>
                <a:outerShdw blurRad="50800" dir="8100000" algn="tr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61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7.40741E-7 C -0.01754 -0.03449 -0.00521 -0.09074 0.00851 -0.12685 C 0.01094 -0.1331 0.00851 -0.13102 0.01094 -0.13819 C 0.01493 -0.15092 0.0217 -0.16412 0.03021 -0.17222 C 0.03351 -0.17523 0.04115 -0.17893 0.04115 -0.17893 C 0.04896 -0.17824 0.05833 -0.18241 0.06441 -0.17569 C 0.06927 -0.17037 0.07066 -0.16412 0.07778 -0.16088 C 0.08611 -0.14977 0.09462 -0.13912 0.10226 -0.12685 C 0.10312 -0.12546 0.10399 -0.12384 0.10469 -0.12199 C 0.10521 -0.12037 0.10521 -0.11852 0.1059 -0.11713 C 0.10799 -0.11342 0.11319 -0.10717 0.11319 -0.10717 C 0.11528 -0.09861 0.11371 -0.1037 0.11927 -0.09259 C 0.1224 -0.08634 0.12326 -0.07801 0.12656 -0.07153 C 0.12865 -0.06041 0.13212 -0.05116 0.13507 -0.04051 C 0.13663 -0.03449 0.13733 -0.02963 0.13993 -0.0243 C 0.14149 -0.01435 0.14236 -0.00486 0.14496 0.00486 C 0.14583 0.0081 0.14653 0.01134 0.1474 0.01459 C 0.14774 0.01621 0.14861 0.01945 0.14861 0.01945 C 0.14896 0.02269 0.1493 0.02616 0.14983 0.0294 C 0.15017 0.03218 0.15087 0.04028 0.15104 0.0375 C 0.1526 0.01482 0.15191 -0.0081 0.15347 -0.03079 C 0.15486 -0.05069 0.16094 -0.06829 0.16684 -0.08611 C 0.17083 -0.09815 0.17517 -0.11111 0.18385 -0.11875 C 0.18785 -0.12685 0.19201 -0.12708 0.19861 -0.13009 C 0.21545 -0.12916 0.23403 -0.12916 0.24983 -0.11875 C 0.25746 -0.11366 0.26354 -0.10717 0.27049 -0.10069 C 0.27292 -0.09838 0.27778 -0.09421 0.27778 -0.09421 C 0.28142 -0.08426 0.28698 -0.07731 0.28993 -0.06666 C 0.29184 -0.05995 0.29236 -0.05208 0.29496 -0.0456 C 0.29826 -0.03704 0.30174 -0.02824 0.30469 -0.01944 C 0.31042 -0.00208 0.30399 -0.01597 0.30955 -0.00486 C 0.31128 0.00463 0.31441 0.01111 0.31562 0.02107 C 0.32257 -0.00671 0.31875 -0.03981 0.33142 -0.06504 C 0.33333 -0.075 0.33663 -0.07986 0.34358 -0.08449 C 0.35139 -0.0831 0.35781 -0.08055 0.36441 -0.07477 C 0.3691 -0.06551 0.37621 -0.06204 0.38142 -0.0537 C 0.38437 -0.04907 0.38559 -0.04352 0.38871 -0.03889 C 0.39167 -0.02731 0.39566 -0.01666 0.39861 -0.00486 C 0.39948 -0.00162 0.40017 0.00162 0.40104 0.00486 C 0.40139 0.00648 0.40226 0.00972 0.40226 0.00972 C 0.40417 0.00185 0.40399 -0.00671 0.4059 -0.01458 C 0.40764 -0.02153 0.4092 -0.02847 0.41076 -0.03565 C 0.41285 -0.0456 0.41424 -0.05116 0.4217 -0.0537 C 0.42865 -0.05324 0.43559 -0.05347 0.44236 -0.05208 C 0.44601 -0.05139 0.45087 -0.0456 0.45469 -0.04398 C 0.45816 -0.03912 0.46198 -0.03565 0.46562 -0.03079 C 0.46771 -0.02222 0.46615 -0.02731 0.4717 -0.0162 C 0.47257 -0.01458 0.47413 -0.01134 0.47413 -0.01134 C 0.47448 -0.00856 0.47483 -0.00602 0.47535 -0.00324 C 0.47569 -0.00116 0.475 0.00232 0.47656 0.00324 C 0.47778 0.00394 0.47743 -7.40741E-7 0.47778 -0.00162 C 0.4783 -0.00486 0.47847 -0.0081 0.47899 -0.01134 C 0.4809 -0.02176 0.48333 -0.02731 0.49115 -0.03079 C 0.51302 -0.0287 0.50555 -0.03148 0.51927 -0.01944 C 0.52292 -0.01227 0.52569 -0.00185 0.52778 0.00648 C 0.53524 -0.00694 0.52951 0.00602 0.53264 -0.02106 C 0.53351 -0.02778 0.53542 -0.03403 0.53628 -0.04051 C 0.53663 -0.04815 0.53663 -0.05579 0.5375 -0.06342 C 0.53785 -0.06574 0.53941 -0.06759 0.53993 -0.06991 C 0.54219 -0.0787 0.5441 -0.08842 0.54618 -0.09745 C 0.55017 -0.11528 0.5559 -0.14838 0.56805 -0.15926 C 0.5691 -0.16018 0.57587 -0.16227 0.57656 -0.1625 C 0.58767 -0.17245 0.60208 -0.16666 0.61441 -0.1625 C 0.61858 -0.15879 0.62413 -0.15764 0.62778 -0.15278 C 0.63594 -0.1419 0.64549 -0.13449 0.65226 -0.12199 C 0.65486 -0.11713 0.65573 -0.11204 0.65833 -0.10717 C 0.65885 -0.10625 0.66371 -0.09791 0.66441 -0.09583 C 0.66823 -0.08449 0.66979 -0.07176 0.67535 -0.0618 C 0.67708 -0.05509 0.68003 -0.04907 0.68142 -0.04236 C 0.68542 -0.02361 0.68819 -0.00509 0.69358 0.01296 C 0.69635 0.04005 0.69444 0.02662 0.69618 -0.01134 C 0.69687 -0.02477 0.69653 -0.02222 0.69861 -0.03079 C 0.70017 -0.04583 0.70347 -0.05486 0.71319 -0.06342 C 0.71562 -0.06296 0.71823 -0.06273 0.72049 -0.0618 C 0.725 -0.05972 0.72674 -0.05416 0.73142 -0.05208 C 0.73264 -0.05 0.73403 -0.04791 0.73507 -0.0456 C 0.73576 -0.04398 0.73559 -0.0419 0.73628 -0.04051 C 0.73854 -0.03588 0.74236 -0.03171 0.74496 -0.02754 C 0.74826 -0.02222 0.74844 -0.01805 0.75226 -0.01296 C 0.75399 -0.00092 0.75851 0.01042 0.76076 0.02269 C 0.76354 0.01181 0.76545 -0.00694 0.76927 -0.0162 C 0.77187 -0.02222 0.77587 -0.03125 0.77899 -0.03727 C 0.78108 -0.0412 0.78715 -0.04768 0.78993 -0.04884 C 0.79236 -0.05 0.7974 -0.05208 0.7974 -0.05208 C 0.80712 -0.05046 0.80746 -0.04838 0.81562 -0.0456 C 0.82257 -0.03935 0.83264 -0.03611 0.83871 -0.02916 C 0.84687 -0.01967 0.84774 -0.00926 0.85469 -7.40741E-7 C 0.85625 0.0081 0.85799 0.01528 0.86076 0.02269 C 0.86215 0.03426 0.86198 0.02917 0.86198 0.0375 " pathEditMode="relative" ptsTypes="ffffffffffffffffffffffffffffffffffffffffffffffffffffffffffffffffffffffffffffffffffffffffA">
                                      <p:cBhvr>
                                        <p:cTn id="2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1.85185E-6 C -0.00086 -0.0375 -0.00242 -0.07129 -0.00989 -0.10717 C -0.01197 -0.11666 -0.01319 -0.13009 -0.01718 -0.13819 C -0.01892 -0.14722 -0.02135 -0.15532 -0.02326 -0.16412 C -0.02413 -0.16805 -0.02552 -0.17778 -0.0269 -0.18055 C -0.03072 -0.18819 -0.03367 -0.19768 -0.03784 -0.20486 C -0.046 -0.21852 -0.05937 -0.2331 -0.07204 -0.23727 C -0.07673 -0.24722 -0.09045 -0.24768 -0.09878 -0.24884 C -0.1085 -0.24838 -0.1184 -0.24861 -0.12812 -0.24722 C -0.13072 -0.24699 -0.13541 -0.24398 -0.13541 -0.24398 C -0.13958 -0.24004 -0.14617 -0.23634 -0.15121 -0.23403 C -0.1585 -0.22454 -0.15503 -0.22801 -0.16111 -0.22268 C -0.16197 -0.22106 -0.16249 -0.21921 -0.16354 -0.21782 C -0.16579 -0.21528 -0.17083 -0.21134 -0.17083 -0.21134 C -0.17499 -0.20278 -0.17795 -0.19653 -0.1842 -0.19028 C -0.19131 -0.17129 -0.18159 -0.19537 -0.19027 -0.17893 C -0.19756 -0.16528 -0.18923 -0.17847 -0.19392 -0.16736 C -0.19617 -0.16227 -0.19808 -0.16111 -0.19999 -0.15602 C -0.2052 -0.14236 -0.21111 -0.12847 -0.21718 -0.11551 C -0.22291 -0.10324 -0.22465 -0.08842 -0.23055 -0.07639 C -0.2335 -0.05324 -0.2368 -0.02963 -0.24027 -0.00648 C -0.24201 0.00463 -0.24513 0.01621 -0.24513 0.02778 C -0.24513 0.03125 -0.24427 0.02107 -0.24392 0.01783 C -0.24201 -0.00208 -0.24409 0.00741 -0.24149 -0.00324 C -0.24253 -0.03102 -0.24166 -0.0537 -0.25989 -0.06991 C -0.26249 -0.08055 -0.25885 -0.07014 -0.26475 -0.07639 C -0.26597 -0.07754 -0.26597 -0.08009 -0.26718 -0.08125 C -0.26892 -0.08287 -0.27117 -0.08333 -0.27326 -0.08449 C -0.29947 -0.08264 -0.2894 -0.08634 -0.30242 -0.07477 C -0.31701 -0.04583 -0.32361 -0.01157 -0.3269 0.02269 C -0.32795 -0.01204 -0.32534 -0.01643 -0.33663 -0.03889 C -0.33697 -0.04051 -0.33697 -0.04282 -0.33784 -0.04398 C -0.33992 -0.04676 -0.34513 -0.05046 -0.34513 -0.05046 C -0.36354 -0.04907 -0.37204 -0.05185 -0.3842 -0.03565 C -0.38558 -0.03032 -0.39027 -0.02106 -0.39027 -0.02106 C -0.3927 -0.0081 -0.39427 0.00648 -0.39999 0.01783 C -0.40277 0.00301 -0.40052 0.00857 -0.40486 -1.85185E-6 C -0.40555 -0.03819 -0.40121 -0.10903 -0.40989 -0.14954 C -0.41215 -0.19282 -0.4144 -0.23565 -0.42083 -0.27801 C -0.4217 -0.28958 -0.42239 -0.29954 -0.42447 -0.31065 C -0.42482 -0.31528 -0.42586 -0.33333 -0.4269 -0.33981 C -0.42847 -0.34884 -0.43124 -0.35833 -0.43298 -0.36736 C -0.43506 -0.37847 -0.43663 -0.39028 -0.44149 -0.4 C -0.44392 -0.41921 -0.44947 -0.44074 -0.46111 -0.4537 C -0.46545 -0.45856 -0.46892 -0.4625 -0.47447 -0.46504 C -0.4769 -0.4662 -0.47933 -0.46713 -0.48177 -0.46829 C -0.48298 -0.46875 -0.48541 -0.46991 -0.48541 -0.46991 C -0.50121 -0.46944 -0.51718 -0.46921 -0.53298 -0.46829 C -0.54236 -0.46782 -0.54218 -0.4662 -0.55121 -0.46018 C -0.57031 -0.44745 -0.57864 -0.42616 -0.58784 -0.40162 C -0.58958 -0.39051 -0.59531 -0.37315 -0.59878 -0.3625 C -0.60225 -0.35185 -0.60329 -0.34028 -0.60746 -0.33009 C -0.61024 -0.3 -0.61527 -0.27083 -0.61718 -0.24051 C -0.6177 -0.15231 -0.60468 -0.06134 -0.62083 0.02431 C -0.62048 0.02986 -0.62117 0.03565 -0.61961 0.04074 C -0.61909 0.04259 -0.61753 0.03773 -0.61718 0.03588 C -0.61631 0.03171 -0.61631 0.02709 -0.61597 0.02269 C -0.61649 -0.00486 -0.6092 -0.03518 -0.62083 -0.05856 C -0.62222 -0.06759 -0.62274 -0.0706 -0.6269 -0.07801 C -0.62847 -0.08588 -0.63038 -0.09213 -0.63298 -0.09907 C -0.6335 -0.10069 -0.63333 -0.10278 -0.6342 -0.10393 C -0.63541 -0.10555 -0.63749 -0.10602 -0.63906 -0.10717 C -0.64565 -0.10671 -0.65208 -0.10648 -0.65867 -0.10555 C -0.67083 -0.10393 -0.67586 -0.08588 -0.68298 -0.07639 C -0.68437 -0.06875 -0.68663 -0.06504 -0.69027 -0.05856 C -0.69062 -0.05648 -0.69079 -0.05416 -0.69149 -0.05208 C -0.69201 -0.05023 -0.6934 -0.04907 -0.69392 -0.04722 C -0.696 -0.04004 -0.69565 -0.03171 -0.69756 -0.0243 C -0.70017 0.00324 -0.69791 -0.00671 -0.70121 0.00648 C -0.70086 0.00857 -0.70034 0.01505 -0.69999 0.01296 C -0.69617 -0.00741 -0.69583 -0.03102 -0.69392 -0.05208 C -0.69461 -0.09537 -0.68958 -0.1412 -0.70746 -0.17893 C -0.71215 -0.18866 -0.71232 -0.19467 -0.72083 -0.19838 C -0.72986 -0.19745 -0.74253 -0.19838 -0.75121 -0.19352 C -0.75902 -0.18912 -0.76302 -0.17916 -0.77083 -0.17569 C -0.77499 -0.16713 -0.77829 -0.15856 -0.78177 -0.14954 C -0.7842 -0.13333 -0.7868 -0.11713 -0.78906 -0.10069 C -0.79045 -0.09097 -0.79027 -0.08102 -0.7927 -0.07153 C -0.79548 -0.0456 -0.796 -0.01944 -0.79878 0.00648 C -0.79843 0.01296 -0.79913 0.01991 -0.79756 0.02616 C -0.7967 0.0294 -0.79635 0.01968 -0.79635 0.01621 C -0.79635 0.00417 -0.79305 -0.03079 -0.80121 -0.04722 C -0.80416 -0.06296 -0.81284 -0.07616 -0.82447 -0.08125 C -0.83177 -0.08055 -0.84062 -0.08403 -0.84635 -0.07801 C -0.84756 -0.07685 -0.84774 -0.07454 -0.84878 -0.07315 C -0.84982 -0.07176 -0.85121 -0.07106 -0.85242 -0.06991 C -0.8585 -0.0581 -0.86024 -0.04629 -0.86232 -0.03241 C -0.86267 -0.02106 -0.86215 -0.00949 -0.86354 0.00162 C -0.86371 0.00347 -0.86545 -0.00139 -0.86597 -0.00324 C -0.86805 -0.00926 -0.86927 -0.01643 -0.87083 -0.02268 C -0.87204 -0.02731 -0.87534 -0.02801 -0.87812 -0.02916 C -0.88593 -0.02778 -0.88906 -0.02801 -0.89513 -0.02268 C -0.90312 -0.00671 -0.90242 0.00162 -0.90242 0.02269 " pathEditMode="relative" ptsTypes="ffffffffffffffffffffffffffffffffffffffffffffffffffffffffffffffffffffffffffffffffffffffffffffA">
                                      <p:cBhvr>
                                        <p:cTn id="4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28600" y="1600200"/>
            <a:ext cx="8763000" cy="90024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Lastly, let’s see how this works with money.</a:t>
            </a:r>
          </a:p>
          <a:p>
            <a:pPr>
              <a:lnSpc>
                <a:spcPts val="3000"/>
              </a:lnSpc>
            </a:pPr>
            <a:r>
              <a:rPr lang="en-US" sz="21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Multiply or divide the following money amounts. </a:t>
            </a:r>
            <a:r>
              <a:rPr lang="en-US" sz="2100" b="1" dirty="0" smtClean="0">
                <a:solidFill>
                  <a:srgbClr val="421B5F"/>
                </a:solidFill>
                <a:effectLst>
                  <a:glow rad="762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Round to the nearest penny</a:t>
            </a:r>
            <a:r>
              <a:rPr lang="en-US" sz="21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590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1)  $433.68 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÷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100 =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25908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)  $0.5719 × 1,000 =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9624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)  $1.25 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÷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10 =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4419600" y="3962400"/>
                <a:ext cx="3886201" cy="5946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4)  $9.2487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3200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sz="3200" b="1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=</a:t>
                </a:r>
                <a:endParaRPr lang="en-US" sz="3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962400"/>
                <a:ext cx="3886201" cy="59465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5329" t="-22449" b="-39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228599" y="5334000"/>
                <a:ext cx="3657601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5)  $2.35 ×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=</a:t>
                </a:r>
                <a:endParaRPr lang="en-US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" y="5334000"/>
                <a:ext cx="3657601" cy="5959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657" t="-22449" b="-39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4419600" y="5334000"/>
                <a:ext cx="4572000" cy="626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6)  $176,829.19 </a:t>
                </a:r>
                <a:r>
                  <a:rPr lang="en-US" sz="3200" b="1" dirty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÷</a:t>
                </a:r>
                <a:r>
                  <a:rPr lang="en-US" sz="3200" b="1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=</a:t>
                </a:r>
                <a:endParaRPr lang="en-US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334000"/>
                <a:ext cx="4572000" cy="626967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4533" t="-20388" r="-1467" b="-33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447800" y="3136612"/>
            <a:ext cx="12192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$4.34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943600" y="3175575"/>
            <a:ext cx="16383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$571.90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4547174"/>
            <a:ext cx="12192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$0.13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4547175"/>
            <a:ext cx="24384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$92,487.00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5943600"/>
            <a:ext cx="1676400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$235.00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172199" y="5943600"/>
            <a:ext cx="1390669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$1.77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1456163" y="3145536"/>
            <a:ext cx="1170432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971032" y="3145536"/>
            <a:ext cx="1591837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25296" y="4547174"/>
            <a:ext cx="1154151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647163" y="4565021"/>
            <a:ext cx="2125237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95522" y="5929932"/>
            <a:ext cx="1563624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183351" y="5952523"/>
            <a:ext cx="1131849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743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4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65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6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pic>
        <p:nvPicPr>
          <p:cNvPr id="6" name="Picture 2" descr="C:\Users\Owner\AppData\Local\Microsoft\Windows\Temporary Internet Files\Content.IE5\OLIDP4S1\MM900043729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4418" y="2995600"/>
            <a:ext cx="2084003" cy="2567000"/>
          </a:xfrm>
          <a:prstGeom prst="rect">
            <a:avLst/>
          </a:prstGeom>
          <a:noFill/>
          <a:effectLst>
            <a:outerShdw blurRad="50800" dist="76200" dir="7800000" algn="t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60057" y="5783426"/>
            <a:ext cx="7649598" cy="54117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I guess I can try! What is it, </a:t>
            </a:r>
            <a:r>
              <a:rPr lang="en-US" sz="3400" b="1" dirty="0" err="1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Sparkington</a:t>
            </a:r>
            <a:r>
              <a:rPr lang="en-US" sz="34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? </a:t>
            </a:r>
            <a:endParaRPr lang="en-US" sz="3400" b="1" dirty="0"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85800" y="2743200"/>
            <a:ext cx="2952044" cy="1719072"/>
            <a:chOff x="553156" y="1828800"/>
            <a:chExt cx="2952044" cy="1719072"/>
          </a:xfrm>
        </p:grpSpPr>
        <p:sp>
          <p:nvSpPr>
            <p:cNvPr id="9" name="Oval Callout 8"/>
            <p:cNvSpPr/>
            <p:nvPr/>
          </p:nvSpPr>
          <p:spPr>
            <a:xfrm>
              <a:off x="553156" y="1828800"/>
              <a:ext cx="2952044" cy="1719072"/>
            </a:xfrm>
            <a:prstGeom prst="wedgeEllipseCallout">
              <a:avLst>
                <a:gd name="adj1" fmla="val 45661"/>
                <a:gd name="adj2" fmla="val 43601"/>
              </a:avLst>
            </a:prstGeom>
            <a:solidFill>
              <a:schemeClr val="bg1"/>
            </a:solidFill>
            <a:ln>
              <a:solidFill>
                <a:srgbClr val="421B5F"/>
              </a:solidFill>
            </a:ln>
            <a:effectLst>
              <a:outerShdw blurRad="50800" dist="254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3156" y="1905000"/>
              <a:ext cx="2906598" cy="1502976"/>
            </a:xfrm>
            <a:prstGeom prst="rect">
              <a:avLst/>
            </a:prstGeom>
            <a:noFill/>
            <a:effectLst>
              <a:glow rad="127000">
                <a:schemeClr val="bg1"/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Now that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I have this Powers 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of 10 thing down, do you think you could do me another favor?</a:t>
              </a:r>
              <a:endParaRPr lang="en-US" sz="2000" b="1" dirty="0">
                <a:effectLst>
                  <a:glow rad="50800">
                    <a:schemeClr val="bg1">
                      <a:alpha val="30000"/>
                    </a:schemeClr>
                  </a:glow>
                  <a:outerShdw blurRad="50800" dist="127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65618" y="2819400"/>
            <a:ext cx="2823379" cy="1828800"/>
            <a:chOff x="5414179" y="1905000"/>
            <a:chExt cx="2823379" cy="1828800"/>
          </a:xfrm>
        </p:grpSpPr>
        <p:sp>
          <p:nvSpPr>
            <p:cNvPr id="11" name="Oval Callout 10"/>
            <p:cNvSpPr/>
            <p:nvPr/>
          </p:nvSpPr>
          <p:spPr>
            <a:xfrm>
              <a:off x="5414179" y="1905000"/>
              <a:ext cx="2823379" cy="1828800"/>
            </a:xfrm>
            <a:prstGeom prst="wedgeEllipseCallout">
              <a:avLst>
                <a:gd name="adj1" fmla="val -54986"/>
                <a:gd name="adj2" fmla="val 41606"/>
              </a:avLst>
            </a:prstGeom>
            <a:solidFill>
              <a:schemeClr val="bg1"/>
            </a:solidFill>
            <a:ln>
              <a:solidFill>
                <a:srgbClr val="421B5F"/>
              </a:solidFill>
            </a:ln>
            <a:effectLst>
              <a:outerShdw blurRad="50800" dist="254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14179" y="1916589"/>
              <a:ext cx="2823379" cy="1785104"/>
            </a:xfrm>
            <a:prstGeom prst="rect">
              <a:avLst/>
            </a:prstGeom>
            <a:noFill/>
            <a:effectLst>
              <a:glow rad="127000">
                <a:schemeClr val="bg1"/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Do you 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h</a:t>
              </a: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ave any special</a:t>
              </a:r>
              <a:b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</a:b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powers on getting rid of little sisters, or making burritos magically appear?</a:t>
              </a:r>
              <a:endParaRPr lang="en-US" sz="2000" b="1" dirty="0">
                <a:effectLst>
                  <a:glow rad="50800">
                    <a:schemeClr val="bg1">
                      <a:alpha val="30000"/>
                    </a:schemeClr>
                  </a:glow>
                  <a:outerShdw blurRad="50800" dist="127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8200" y="1676400"/>
            <a:ext cx="7649598" cy="54117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I’m afraid I can’t help you there!</a:t>
            </a:r>
            <a:endParaRPr lang="en-US" sz="3400" b="1" dirty="0"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46963" y="3115076"/>
            <a:ext cx="2145435" cy="1304524"/>
            <a:chOff x="789430" y="2079048"/>
            <a:chExt cx="2145435" cy="1304524"/>
          </a:xfrm>
        </p:grpSpPr>
        <p:sp>
          <p:nvSpPr>
            <p:cNvPr id="16" name="Oval Callout 15"/>
            <p:cNvSpPr/>
            <p:nvPr/>
          </p:nvSpPr>
          <p:spPr>
            <a:xfrm>
              <a:off x="789431" y="2079048"/>
              <a:ext cx="2145434" cy="1304524"/>
            </a:xfrm>
            <a:prstGeom prst="wedgeEllipseCallout">
              <a:avLst>
                <a:gd name="adj1" fmla="val 45661"/>
                <a:gd name="adj2" fmla="val 43601"/>
              </a:avLst>
            </a:prstGeom>
            <a:solidFill>
              <a:schemeClr val="bg1"/>
            </a:solidFill>
            <a:ln>
              <a:solidFill>
                <a:srgbClr val="421B5F"/>
              </a:solidFill>
            </a:ln>
            <a:effectLst>
              <a:outerShdw blurRad="50800" dist="254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89430" y="2120886"/>
              <a:ext cx="2145434" cy="1220847"/>
            </a:xfrm>
            <a:prstGeom prst="rect">
              <a:avLst/>
            </a:prstGeom>
            <a:noFill/>
            <a:effectLst>
              <a:glow rad="127000">
                <a:schemeClr val="bg1"/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Then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h</a:t>
              </a: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ow about one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for attracting the ladies?</a:t>
              </a:r>
              <a:endParaRPr lang="en-US" sz="2000" b="1" dirty="0">
                <a:effectLst>
                  <a:glow rad="50800">
                    <a:schemeClr val="bg1">
                      <a:alpha val="30000"/>
                    </a:schemeClr>
                  </a:glow>
                  <a:outerShdw blurRad="50800" dist="127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60363" y="1660772"/>
            <a:ext cx="7096892" cy="9900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You certainly don’t need help in that area, </a:t>
            </a:r>
            <a:r>
              <a:rPr lang="en-US" sz="3400" b="1" dirty="0" err="1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Sporticus</a:t>
            </a:r>
            <a:r>
              <a:rPr lang="en-US" sz="34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!</a:t>
            </a:r>
            <a:endParaRPr lang="en-US" sz="3400" b="1" dirty="0"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403694" y="3081270"/>
            <a:ext cx="2137579" cy="1566930"/>
            <a:chOff x="5718979" y="2166869"/>
            <a:chExt cx="2137579" cy="1566930"/>
          </a:xfrm>
        </p:grpSpPr>
        <p:sp>
          <p:nvSpPr>
            <p:cNvPr id="20" name="Oval Callout 19"/>
            <p:cNvSpPr/>
            <p:nvPr/>
          </p:nvSpPr>
          <p:spPr>
            <a:xfrm>
              <a:off x="5757078" y="2166869"/>
              <a:ext cx="2019301" cy="1566930"/>
            </a:xfrm>
            <a:prstGeom prst="wedgeEllipseCallout">
              <a:avLst>
                <a:gd name="adj1" fmla="val -54986"/>
                <a:gd name="adj2" fmla="val 41606"/>
              </a:avLst>
            </a:prstGeom>
            <a:solidFill>
              <a:schemeClr val="bg1"/>
            </a:solidFill>
            <a:ln>
              <a:solidFill>
                <a:srgbClr val="421B5F"/>
              </a:solidFill>
            </a:ln>
            <a:effectLst>
              <a:outerShdw blurRad="50800" dist="254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18979" y="2198976"/>
              <a:ext cx="2137579" cy="1502976"/>
            </a:xfrm>
            <a:prstGeom prst="rect">
              <a:avLst/>
            </a:prstGeom>
            <a:noFill/>
            <a:effectLst>
              <a:glow rad="127000">
                <a:schemeClr val="bg1"/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I guess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y</a:t>
              </a: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ou’re right!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Hey! Who wants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t</a:t>
              </a: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o see a belly</a:t>
              </a:r>
            </a:p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127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wave?</a:t>
              </a:r>
              <a:endParaRPr lang="en-US" sz="2000" b="1" dirty="0">
                <a:effectLst>
                  <a:glow rad="50800">
                    <a:schemeClr val="bg1">
                      <a:alpha val="30000"/>
                    </a:schemeClr>
                  </a:glow>
                  <a:outerShdw blurRad="50800" dist="127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476701" y="5707226"/>
            <a:ext cx="5836527" cy="54117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sz="34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Wow! My job here is done!</a:t>
            </a:r>
            <a:endParaRPr lang="en-US" sz="3400" b="1" dirty="0"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6412468"/>
            <a:ext cx="2149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/>
                <a:ea typeface="Calibri"/>
                <a:cs typeface="Times New Roman"/>
              </a:rPr>
              <a:t>©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Mike’s Math Mall</a:t>
            </a:r>
            <a:endParaRPr lang="en-US" b="1" dirty="0">
              <a:solidFill>
                <a:srgbClr val="FFC000"/>
              </a:solidFill>
              <a:effectLst>
                <a:outerShdw blurRad="50800" dist="38100" dir="5400000" algn="t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49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4" grpId="0"/>
      <p:bldP spid="14" grpId="1"/>
      <p:bldP spid="18" grpId="0"/>
      <p:bldP spid="18" grpId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7817" y="1752327"/>
            <a:ext cx="84751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35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Before we learn how to multiply and divide by </a:t>
            </a:r>
            <a:r>
              <a:rPr lang="en-US" sz="35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Powers of 10</a:t>
            </a:r>
            <a:r>
              <a:rPr lang="en-US" sz="35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, we need to review place value. </a:t>
            </a:r>
            <a:endParaRPr lang="en-US" sz="35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28600" y="4191000"/>
            <a:ext cx="4896757" cy="1477328"/>
            <a:chOff x="609600" y="3200400"/>
            <a:chExt cx="7275545" cy="1477328"/>
          </a:xfrm>
        </p:grpSpPr>
        <p:sp>
          <p:nvSpPr>
            <p:cNvPr id="11" name="TextBox 10"/>
            <p:cNvSpPr txBox="1"/>
            <p:nvPr/>
          </p:nvSpPr>
          <p:spPr>
            <a:xfrm>
              <a:off x="609600" y="3200400"/>
              <a:ext cx="727554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en-US" sz="35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Place Value – The value of a digit depending on its place or position in a number. </a:t>
              </a:r>
              <a:endParaRPr lang="en-US" sz="35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23900" y="3657600"/>
              <a:ext cx="3274238" cy="0"/>
            </a:xfrm>
            <a:prstGeom prst="line">
              <a:avLst/>
            </a:prstGeom>
            <a:ln w="19050">
              <a:solidFill>
                <a:srgbClr val="512175"/>
              </a:solidFill>
            </a:ln>
            <a:effectLst>
              <a:glow rad="38100">
                <a:srgbClr val="FFC0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2" descr="C:\Users\Owner\AppData\Local\Microsoft\Windows\Temporary Internet Files\Content.IE5\OLIDP4S1\MM900043729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719512"/>
            <a:ext cx="2241047" cy="2528888"/>
          </a:xfrm>
          <a:prstGeom prst="rect">
            <a:avLst/>
          </a:prstGeom>
          <a:noFill/>
          <a:effectLst>
            <a:outerShdw blurRad="50800" dist="101600" dir="7800000" algn="t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3048000" y="2819400"/>
            <a:ext cx="2198727" cy="1295400"/>
            <a:chOff x="2559458" y="3824287"/>
            <a:chExt cx="2130813" cy="1295400"/>
          </a:xfrm>
        </p:grpSpPr>
        <p:sp>
          <p:nvSpPr>
            <p:cNvPr id="16" name="Oval Callout 15"/>
            <p:cNvSpPr/>
            <p:nvPr/>
          </p:nvSpPr>
          <p:spPr>
            <a:xfrm>
              <a:off x="2559458" y="3824287"/>
              <a:ext cx="2130813" cy="1295400"/>
            </a:xfrm>
            <a:prstGeom prst="wedgeEllipseCallout">
              <a:avLst>
                <a:gd name="adj1" fmla="val 45129"/>
                <a:gd name="adj2" fmla="val 70439"/>
              </a:avLst>
            </a:prstGeom>
            <a:solidFill>
              <a:schemeClr val="bg1"/>
            </a:solidFill>
            <a:ln>
              <a:solidFill>
                <a:srgbClr val="421B5F"/>
              </a:solidFill>
            </a:ln>
            <a:effectLst>
              <a:outerShdw blurRad="50800" dist="254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26852" y="3900487"/>
              <a:ext cx="2052869" cy="1169936"/>
            </a:xfrm>
            <a:prstGeom prst="rect">
              <a:avLst/>
            </a:prstGeom>
            <a:noFill/>
            <a:effectLst>
              <a:glow rad="127000">
                <a:schemeClr val="bg1"/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100"/>
                </a:lnSpc>
              </a:pPr>
              <a:r>
                <a:rPr lang="en-US" sz="2000" b="1" i="1" dirty="0" err="1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Ricki’s</a:t>
              </a:r>
              <a:r>
                <a:rPr lang="en-US" sz="2000" b="1" i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2000" b="1" i="1" dirty="0" err="1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Rocko</a:t>
              </a:r>
              <a:r>
                <a:rPr lang="en-US" sz="2000" b="1" i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 Taco</a:t>
              </a: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…now there’s where I place some value!</a:t>
              </a:r>
              <a:endParaRPr lang="en-US" sz="2000" b="1" dirty="0">
                <a:effectLst>
                  <a:glow rad="50800">
                    <a:schemeClr val="bg1">
                      <a:alpha val="3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400800" y="2980714"/>
            <a:ext cx="2438400" cy="1195163"/>
            <a:chOff x="6363459" y="2980714"/>
            <a:chExt cx="2438400" cy="1195163"/>
          </a:xfrm>
        </p:grpSpPr>
        <p:sp>
          <p:nvSpPr>
            <p:cNvPr id="18" name="Cloud Callout 17"/>
            <p:cNvSpPr/>
            <p:nvPr/>
          </p:nvSpPr>
          <p:spPr>
            <a:xfrm>
              <a:off x="6363459" y="2980714"/>
              <a:ext cx="2438400" cy="1195163"/>
            </a:xfrm>
            <a:prstGeom prst="cloudCallout">
              <a:avLst>
                <a:gd name="adj1" fmla="val -30077"/>
                <a:gd name="adj2" fmla="val 71608"/>
              </a:avLst>
            </a:prstGeom>
            <a:solidFill>
              <a:schemeClr val="bg1"/>
            </a:solidFill>
            <a:ln>
              <a:solidFill>
                <a:srgbClr val="57257D"/>
              </a:solidFill>
            </a:ln>
            <a:effectLst>
              <a:outerShdw blurRad="50800" dist="381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98248" y="3214467"/>
              <a:ext cx="1243504" cy="727655"/>
            </a:xfrm>
            <a:prstGeom prst="rect">
              <a:avLst/>
            </a:prstGeom>
            <a:noFill/>
            <a:ln>
              <a:noFill/>
            </a:ln>
            <a:effectLst>
              <a:outerShdw dist="76200" dir="66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609600" y="6109343"/>
            <a:ext cx="8382000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3200" b="1" dirty="0" smtClean="0">
                <a:ln>
                  <a:solidFill>
                    <a:srgbClr val="002060"/>
                  </a:solidFill>
                </a:ln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Let’s just focus on numbers for awhile, Sparky!</a:t>
            </a:r>
            <a:endParaRPr lang="en-US" sz="3200" b="1" dirty="0">
              <a:ln>
                <a:solidFill>
                  <a:srgbClr val="002060"/>
                </a:solidFill>
              </a:ln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914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14600" y="1752600"/>
            <a:ext cx="5105400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700"/>
              </a:lnSpc>
            </a:pP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Can you name all of the place values in the number below? </a:t>
            </a:r>
            <a:endParaRPr lang="en-US" sz="36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3059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508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8, 37</a:t>
            </a:r>
            <a:r>
              <a:rPr lang="en-US" sz="8000" b="1" dirty="0">
                <a:solidFill>
                  <a:srgbClr val="FFFF00"/>
                </a:solidFill>
                <a:effectLst>
                  <a:outerShdw blurRad="50800" dist="508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508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, 62</a:t>
            </a:r>
            <a:r>
              <a:rPr lang="en-US" sz="8000" b="1" dirty="0">
                <a:solidFill>
                  <a:srgbClr val="FFFF00"/>
                </a:solidFill>
                <a:effectLst>
                  <a:outerShdw blurRad="50800" dist="508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508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 . </a:t>
            </a:r>
            <a:r>
              <a:rPr lang="en-US" sz="8000" b="1" dirty="0">
                <a:solidFill>
                  <a:srgbClr val="FFFF00"/>
                </a:solidFill>
                <a:effectLst>
                  <a:outerShdw blurRad="50800" dist="508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508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914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4491883" y="4628894"/>
            <a:ext cx="12518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B05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ones</a:t>
            </a:r>
            <a:endParaRPr lang="en-US" sz="3400" b="1" dirty="0">
              <a:solidFill>
                <a:srgbClr val="00B05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030269" y="4716177"/>
            <a:ext cx="10586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B05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tens</a:t>
            </a:r>
            <a:endParaRPr lang="en-US" sz="3400" b="1" dirty="0">
              <a:solidFill>
                <a:srgbClr val="00B05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3054638" y="4281422"/>
            <a:ext cx="19431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B05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hundreds</a:t>
            </a:r>
            <a:endParaRPr lang="en-US" sz="3400" b="1" dirty="0">
              <a:solidFill>
                <a:srgbClr val="00B05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853120" y="4034457"/>
            <a:ext cx="2438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B0F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thousands</a:t>
            </a:r>
            <a:endParaRPr lang="en-US" sz="3400" b="1" dirty="0">
              <a:solidFill>
                <a:srgbClr val="00B0F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901988" y="3653457"/>
            <a:ext cx="32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00B0F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t</a:t>
            </a:r>
            <a:r>
              <a:rPr lang="en-US" sz="3400" b="1" dirty="0" smtClean="0">
                <a:solidFill>
                  <a:srgbClr val="00B0F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en thousands</a:t>
            </a:r>
            <a:endParaRPr lang="en-US" sz="3400" b="1" dirty="0">
              <a:solidFill>
                <a:srgbClr val="00B0F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164812" y="3196257"/>
            <a:ext cx="4114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B0F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hundred thousands</a:t>
            </a:r>
            <a:endParaRPr lang="en-US" sz="3400" b="1" dirty="0">
              <a:solidFill>
                <a:srgbClr val="00B0F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44738" y="4281422"/>
            <a:ext cx="19431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millions</a:t>
            </a:r>
            <a:endParaRPr lang="en-US" sz="3400" b="1" dirty="0">
              <a:solidFill>
                <a:schemeClr val="bg1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5358242" y="4377357"/>
            <a:ext cx="1752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7030A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tenths</a:t>
            </a:r>
            <a:endParaRPr lang="en-US" sz="3400" b="1" dirty="0">
              <a:solidFill>
                <a:srgbClr val="7030A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5544738" y="3992275"/>
            <a:ext cx="25227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7030A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hundredths</a:t>
            </a:r>
            <a:endParaRPr lang="en-US" sz="3400" b="1" dirty="0">
              <a:solidFill>
                <a:srgbClr val="7030A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5998322" y="3841916"/>
            <a:ext cx="28234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7030A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thousandths</a:t>
            </a:r>
            <a:endParaRPr lang="en-US" sz="3400" b="1" dirty="0">
              <a:solidFill>
                <a:srgbClr val="7030A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6324423" y="3573760"/>
            <a:ext cx="33434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7030A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t</a:t>
            </a:r>
            <a:r>
              <a:rPr lang="en-US" sz="3400" b="1" dirty="0" smtClean="0">
                <a:solidFill>
                  <a:srgbClr val="7030A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en thousandths</a:t>
            </a:r>
            <a:endParaRPr lang="en-US" sz="3400" b="1" dirty="0">
              <a:solidFill>
                <a:srgbClr val="7030A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288126" y="4907126"/>
            <a:ext cx="849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effectLst>
                  <a:outerShdw blurRad="50800" dist="63500" dir="5400000" algn="t" rotWithShape="0">
                    <a:prstClr val="black"/>
                  </a:outerShdw>
                </a:effectLst>
              </a:rPr>
              <a:t>and</a:t>
            </a:r>
            <a:endParaRPr lang="en-US" sz="2400" b="1" dirty="0">
              <a:solidFill>
                <a:srgbClr val="FFFF00"/>
              </a:solidFill>
              <a:effectLst>
                <a:outerShdw blurRad="50800" dist="63500" dir="5400000" algn="t" rotWithShape="0">
                  <a:prstClr val="black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90170" y="6376022"/>
            <a:ext cx="488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0.1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53200" y="6384281"/>
            <a:ext cx="571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0.01</a:t>
            </a:r>
            <a:endParaRPr lang="en-US" sz="1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099012" y="6384280"/>
            <a:ext cx="673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0.001</a:t>
            </a:r>
            <a:endParaRPr lang="en-US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772400" y="6384279"/>
            <a:ext cx="7959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0.0001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208139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4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25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7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4" name="Lightning Bolt 3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419600" y="5048071"/>
            <a:ext cx="6307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508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60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508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638294" y="5229167"/>
            <a:ext cx="12518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B05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ones</a:t>
            </a:r>
            <a:endParaRPr lang="en-US" sz="3400" b="1" dirty="0">
              <a:solidFill>
                <a:srgbClr val="00B050"/>
              </a:solidFill>
              <a:effectLst>
                <a:outerShdw blurRad="50800" dist="508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2933435" y="5325777"/>
            <a:ext cx="105863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B05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tens</a:t>
            </a:r>
            <a:endParaRPr lang="en-US" sz="3400" b="1" dirty="0">
              <a:solidFill>
                <a:srgbClr val="00B050"/>
              </a:solidFill>
              <a:effectLst>
                <a:outerShdw blurRad="50800" dist="508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500605" y="4892873"/>
            <a:ext cx="19431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B05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hundreds</a:t>
            </a:r>
            <a:endParaRPr lang="en-US" sz="3400" b="1" dirty="0">
              <a:solidFill>
                <a:srgbClr val="00B050"/>
              </a:solidFill>
              <a:effectLst>
                <a:outerShdw blurRad="50800" dist="508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49423" y="4644057"/>
            <a:ext cx="2438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00B0F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thousands</a:t>
            </a:r>
            <a:endParaRPr lang="en-US" sz="3400" b="1" dirty="0">
              <a:solidFill>
                <a:srgbClr val="00B0F0"/>
              </a:solidFill>
              <a:effectLst>
                <a:outerShdw blurRad="50800" dist="508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4530924" y="4986957"/>
            <a:ext cx="17525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7030A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tenths</a:t>
            </a:r>
            <a:endParaRPr lang="en-US" sz="3400" b="1" dirty="0">
              <a:solidFill>
                <a:srgbClr val="7030A0"/>
              </a:solidFill>
              <a:effectLst>
                <a:outerShdw blurRad="50800" dist="508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5136442" y="4601875"/>
            <a:ext cx="25227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7030A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hundredths</a:t>
            </a:r>
            <a:endParaRPr lang="en-US" sz="3400" b="1" dirty="0">
              <a:solidFill>
                <a:srgbClr val="7030A0"/>
              </a:solidFill>
              <a:effectLst>
                <a:outerShdw blurRad="50800" dist="508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6052883" y="4451516"/>
            <a:ext cx="28234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rgbClr val="7030A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thousandths</a:t>
            </a:r>
            <a:endParaRPr lang="en-US" sz="3400" b="1" dirty="0">
              <a:solidFill>
                <a:srgbClr val="7030A0"/>
              </a:solidFill>
              <a:effectLst>
                <a:outerShdw blurRad="50800" dist="508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" y="1950928"/>
            <a:ext cx="79872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Notice! As we move to the left on the place value chart, we </a:t>
            </a:r>
            <a:r>
              <a:rPr lang="en-US" sz="3600" b="1" dirty="0" smtClean="0">
                <a:solidFill>
                  <a:srgbClr val="7030A0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multiply</a:t>
            </a: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by 10 to get to each next place. </a:t>
            </a:r>
            <a:endParaRPr lang="en-US" sz="36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071144" y="4378524"/>
            <a:ext cx="297179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00B0F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t</a:t>
            </a:r>
            <a:r>
              <a:rPr lang="en-US" sz="3400" b="1" dirty="0" smtClean="0">
                <a:solidFill>
                  <a:srgbClr val="00B0F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en thousands</a:t>
            </a:r>
            <a:endParaRPr lang="en-US" sz="3400" b="1" dirty="0">
              <a:solidFill>
                <a:srgbClr val="00B0F0"/>
              </a:solidFill>
              <a:effectLst>
                <a:outerShdw blurRad="50800" dist="508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6893123" y="4226123"/>
            <a:ext cx="3276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7030A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t</a:t>
            </a:r>
            <a:r>
              <a:rPr lang="en-US" sz="3400" b="1" dirty="0" smtClean="0">
                <a:solidFill>
                  <a:srgbClr val="7030A0"/>
                </a:solidFill>
                <a:effectLst>
                  <a:outerShdw blurRad="50800" dist="50800" dir="8100000" algn="tr" rotWithShape="0">
                    <a:prstClr val="black"/>
                  </a:outerShdw>
                </a:effectLst>
              </a:rPr>
              <a:t>en thousandths</a:t>
            </a:r>
            <a:endParaRPr lang="en-US" sz="3400" b="1" dirty="0">
              <a:solidFill>
                <a:srgbClr val="7030A0"/>
              </a:solidFill>
              <a:effectLst>
                <a:outerShdw blurRad="50800" dist="50800" dir="8100000" algn="tr" rotWithShape="0">
                  <a:prstClr val="black"/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1663" y="2286000"/>
            <a:ext cx="7814137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And as we move to the right, we </a:t>
            </a:r>
            <a:r>
              <a:rPr lang="en-US" sz="3600" b="1" dirty="0" smtClean="0">
                <a:solidFill>
                  <a:srgbClr val="7030A0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divide</a:t>
            </a: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by 10 to get to each next place. </a:t>
            </a:r>
            <a:endParaRPr lang="en-US" sz="36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96121" y="5638800"/>
            <a:ext cx="689879" cy="761999"/>
            <a:chOff x="1295400" y="2819399"/>
            <a:chExt cx="689879" cy="761999"/>
          </a:xfrm>
        </p:grpSpPr>
        <p:sp>
          <p:nvSpPr>
            <p:cNvPr id="33" name="Arc 32"/>
            <p:cNvSpPr/>
            <p:nvPr/>
          </p:nvSpPr>
          <p:spPr>
            <a:xfrm rot="7910795">
              <a:off x="1259340" y="28554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330001" y="3211421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×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94360" y="5638800"/>
            <a:ext cx="689879" cy="761999"/>
            <a:chOff x="1295400" y="2819399"/>
            <a:chExt cx="689879" cy="761999"/>
          </a:xfrm>
        </p:grpSpPr>
        <p:sp>
          <p:nvSpPr>
            <p:cNvPr id="36" name="Arc 35"/>
            <p:cNvSpPr/>
            <p:nvPr/>
          </p:nvSpPr>
          <p:spPr>
            <a:xfrm rot="7910795">
              <a:off x="1259340" y="28554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30001" y="3211421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×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662921" y="5638800"/>
            <a:ext cx="689879" cy="761999"/>
            <a:chOff x="1295400" y="2819399"/>
            <a:chExt cx="689879" cy="761999"/>
          </a:xfrm>
        </p:grpSpPr>
        <p:sp>
          <p:nvSpPr>
            <p:cNvPr id="39" name="Arc 38"/>
            <p:cNvSpPr/>
            <p:nvPr/>
          </p:nvSpPr>
          <p:spPr>
            <a:xfrm rot="7910795">
              <a:off x="1259340" y="28554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330001" y="3211421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×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577321" y="5638800"/>
            <a:ext cx="689879" cy="761999"/>
            <a:chOff x="1295400" y="2819399"/>
            <a:chExt cx="689879" cy="761999"/>
          </a:xfrm>
        </p:grpSpPr>
        <p:sp>
          <p:nvSpPr>
            <p:cNvPr id="42" name="Arc 41"/>
            <p:cNvSpPr/>
            <p:nvPr/>
          </p:nvSpPr>
          <p:spPr>
            <a:xfrm rot="7910795">
              <a:off x="1259340" y="28554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330001" y="3211421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×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526280" y="5638800"/>
            <a:ext cx="689879" cy="761999"/>
            <a:chOff x="1295400" y="2819399"/>
            <a:chExt cx="689879" cy="761999"/>
          </a:xfrm>
        </p:grpSpPr>
        <p:sp>
          <p:nvSpPr>
            <p:cNvPr id="45" name="Arc 44"/>
            <p:cNvSpPr/>
            <p:nvPr/>
          </p:nvSpPr>
          <p:spPr>
            <a:xfrm rot="7910795">
              <a:off x="1259340" y="28554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330001" y="3211421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×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586984" y="5638800"/>
            <a:ext cx="689879" cy="761999"/>
            <a:chOff x="1295400" y="2819399"/>
            <a:chExt cx="689879" cy="761999"/>
          </a:xfrm>
        </p:grpSpPr>
        <p:sp>
          <p:nvSpPr>
            <p:cNvPr id="48" name="Arc 47"/>
            <p:cNvSpPr/>
            <p:nvPr/>
          </p:nvSpPr>
          <p:spPr>
            <a:xfrm rot="7910795">
              <a:off x="1259340" y="28554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30001" y="3211421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×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675120" y="5638800"/>
            <a:ext cx="689879" cy="761999"/>
            <a:chOff x="1295400" y="2819399"/>
            <a:chExt cx="689879" cy="761999"/>
          </a:xfrm>
        </p:grpSpPr>
        <p:sp>
          <p:nvSpPr>
            <p:cNvPr id="51" name="Arc 50"/>
            <p:cNvSpPr/>
            <p:nvPr/>
          </p:nvSpPr>
          <p:spPr>
            <a:xfrm rot="7910795">
              <a:off x="1259340" y="28554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330001" y="3211421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×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696200" y="5638800"/>
            <a:ext cx="689879" cy="761999"/>
            <a:chOff x="1295400" y="2819399"/>
            <a:chExt cx="689879" cy="761999"/>
          </a:xfrm>
        </p:grpSpPr>
        <p:sp>
          <p:nvSpPr>
            <p:cNvPr id="54" name="Arc 53"/>
            <p:cNvSpPr/>
            <p:nvPr/>
          </p:nvSpPr>
          <p:spPr>
            <a:xfrm rot="7910795">
              <a:off x="1259340" y="28554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30001" y="3211421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×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1721" y="3886201"/>
            <a:ext cx="689879" cy="761999"/>
            <a:chOff x="529321" y="3657599"/>
            <a:chExt cx="689879" cy="761999"/>
          </a:xfrm>
        </p:grpSpPr>
        <p:sp>
          <p:nvSpPr>
            <p:cNvPr id="56" name="Arc 55"/>
            <p:cNvSpPr/>
            <p:nvPr/>
          </p:nvSpPr>
          <p:spPr>
            <a:xfrm rot="7910795" flipH="1" flipV="1">
              <a:off x="493261" y="36936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4544" y="3712463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mbria Math" pitchFamily="18" charset="0"/>
                  <a:ea typeface="Cambria Math" pitchFamily="18" charset="0"/>
                </a:rPr>
                <a:t>÷</a:t>
              </a:r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672321" y="4038601"/>
            <a:ext cx="689879" cy="761999"/>
            <a:chOff x="529321" y="3657599"/>
            <a:chExt cx="689879" cy="761999"/>
          </a:xfrm>
        </p:grpSpPr>
        <p:sp>
          <p:nvSpPr>
            <p:cNvPr id="59" name="Arc 58"/>
            <p:cNvSpPr/>
            <p:nvPr/>
          </p:nvSpPr>
          <p:spPr>
            <a:xfrm rot="7910795" flipH="1" flipV="1">
              <a:off x="493261" y="36936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04544" y="3712463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mbria Math" pitchFamily="18" charset="0"/>
                  <a:ea typeface="Cambria Math" pitchFamily="18" charset="0"/>
                </a:rPr>
                <a:t>÷</a:t>
              </a:r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724912" y="4937760"/>
            <a:ext cx="689879" cy="761999"/>
            <a:chOff x="529321" y="3657599"/>
            <a:chExt cx="689879" cy="761999"/>
          </a:xfrm>
        </p:grpSpPr>
        <p:sp>
          <p:nvSpPr>
            <p:cNvPr id="62" name="Arc 61"/>
            <p:cNvSpPr/>
            <p:nvPr/>
          </p:nvSpPr>
          <p:spPr>
            <a:xfrm rot="7910795" flipH="1" flipV="1">
              <a:off x="493261" y="36936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04544" y="3712463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mbria Math" pitchFamily="18" charset="0"/>
                  <a:ea typeface="Cambria Math" pitchFamily="18" charset="0"/>
                </a:rPr>
                <a:t>÷</a:t>
              </a:r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547872" y="4937760"/>
            <a:ext cx="689879" cy="761999"/>
            <a:chOff x="529321" y="3657599"/>
            <a:chExt cx="689879" cy="761999"/>
          </a:xfrm>
        </p:grpSpPr>
        <p:sp>
          <p:nvSpPr>
            <p:cNvPr id="65" name="Arc 64"/>
            <p:cNvSpPr/>
            <p:nvPr/>
          </p:nvSpPr>
          <p:spPr>
            <a:xfrm rot="7910795" flipH="1" flipV="1">
              <a:off x="493261" y="36936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04544" y="3712463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mbria Math" pitchFamily="18" charset="0"/>
                  <a:ea typeface="Cambria Math" pitchFamily="18" charset="0"/>
                </a:rPr>
                <a:t>÷</a:t>
              </a:r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491721" y="4800601"/>
            <a:ext cx="689879" cy="761999"/>
            <a:chOff x="529321" y="3657599"/>
            <a:chExt cx="689879" cy="761999"/>
          </a:xfrm>
        </p:grpSpPr>
        <p:sp>
          <p:nvSpPr>
            <p:cNvPr id="68" name="Arc 67"/>
            <p:cNvSpPr/>
            <p:nvPr/>
          </p:nvSpPr>
          <p:spPr>
            <a:xfrm rot="7910795" flipH="1" flipV="1">
              <a:off x="493261" y="36936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04544" y="3712463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mbria Math" pitchFamily="18" charset="0"/>
                  <a:ea typeface="Cambria Math" pitchFamily="18" charset="0"/>
                </a:rPr>
                <a:t>÷</a:t>
              </a:r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482321" y="4572001"/>
            <a:ext cx="689879" cy="761999"/>
            <a:chOff x="529321" y="3657599"/>
            <a:chExt cx="689879" cy="761999"/>
          </a:xfrm>
        </p:grpSpPr>
        <p:sp>
          <p:nvSpPr>
            <p:cNvPr id="71" name="Arc 70"/>
            <p:cNvSpPr/>
            <p:nvPr/>
          </p:nvSpPr>
          <p:spPr>
            <a:xfrm rot="7910795" flipH="1" flipV="1">
              <a:off x="493261" y="36936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04544" y="3712463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mbria Math" pitchFamily="18" charset="0"/>
                  <a:ea typeface="Cambria Math" pitchFamily="18" charset="0"/>
                </a:rPr>
                <a:t>÷</a:t>
              </a:r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549121" y="3657600"/>
            <a:ext cx="689879" cy="761999"/>
            <a:chOff x="529321" y="3657599"/>
            <a:chExt cx="689879" cy="761999"/>
          </a:xfrm>
        </p:grpSpPr>
        <p:sp>
          <p:nvSpPr>
            <p:cNvPr id="74" name="Arc 73"/>
            <p:cNvSpPr/>
            <p:nvPr/>
          </p:nvSpPr>
          <p:spPr>
            <a:xfrm rot="7910795" flipH="1" flipV="1">
              <a:off x="493261" y="36936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04544" y="3712463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mbria Math" pitchFamily="18" charset="0"/>
                  <a:ea typeface="Cambria Math" pitchFamily="18" charset="0"/>
                </a:rPr>
                <a:t>÷</a:t>
              </a:r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615921" y="3505201"/>
            <a:ext cx="689879" cy="761999"/>
            <a:chOff x="529321" y="3657599"/>
            <a:chExt cx="689879" cy="761999"/>
          </a:xfrm>
        </p:grpSpPr>
        <p:sp>
          <p:nvSpPr>
            <p:cNvPr id="77" name="Arc 76"/>
            <p:cNvSpPr/>
            <p:nvPr/>
          </p:nvSpPr>
          <p:spPr>
            <a:xfrm rot="7910795" flipH="1" flipV="1">
              <a:off x="493261" y="3693659"/>
              <a:ext cx="761999" cy="689879"/>
            </a:xfrm>
            <a:prstGeom prst="arc">
              <a:avLst>
                <a:gd name="adj1" fmla="val 14376349"/>
                <a:gd name="adj2" fmla="val 2013605"/>
              </a:avLst>
            </a:prstGeom>
            <a:ln w="254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04544" y="3712463"/>
              <a:ext cx="56120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latin typeface="Cambria Math" pitchFamily="18" charset="0"/>
                  <a:ea typeface="Cambria Math" pitchFamily="18" charset="0"/>
                </a:rPr>
                <a:t>÷</a:t>
              </a:r>
              <a:r>
                <a:rPr lang="en-US" sz="1400" b="1" dirty="0" smtClean="0">
                  <a:latin typeface="Cambria Math" pitchFamily="18" charset="0"/>
                  <a:ea typeface="Cambria Math" pitchFamily="18" charset="0"/>
                </a:rPr>
                <a:t> 10</a:t>
              </a:r>
              <a:endParaRPr lang="en-US" sz="1400" b="1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5257800" y="6184710"/>
                <a:ext cx="400765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b="1" dirty="0" smtClean="0"/>
                  <a:t> </a:t>
                </a:r>
                <a:endParaRPr lang="en-US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6184710"/>
                <a:ext cx="400765" cy="49244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9" name="TextBox 78"/>
              <p:cNvSpPr txBox="1"/>
              <p:nvPr/>
            </p:nvSpPr>
            <p:spPr>
              <a:xfrm>
                <a:off x="6191973" y="6184709"/>
                <a:ext cx="542431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b="1" dirty="0" smtClean="0"/>
                  <a:t> </a:t>
                </a:r>
                <a:endParaRPr lang="en-US" b="1" dirty="0"/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973" y="6184709"/>
                <a:ext cx="542431" cy="49244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0" name="TextBox 79"/>
              <p:cNvSpPr txBox="1"/>
              <p:nvPr/>
            </p:nvSpPr>
            <p:spPr>
              <a:xfrm>
                <a:off x="7215845" y="6174033"/>
                <a:ext cx="630701" cy="513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𝟎𝟎𝟎</m:t>
                        </m:r>
                      </m:den>
                    </m:f>
                  </m:oMath>
                </a14:m>
                <a:r>
                  <a:rPr lang="en-US" b="1" dirty="0" smtClean="0"/>
                  <a:t> </a:t>
                </a:r>
                <a:endParaRPr lang="en-US" b="1" dirty="0"/>
              </a:p>
            </p:txBody>
          </p:sp>
        </mc:Choice>
        <mc:Fallback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845" y="6174033"/>
                <a:ext cx="630701" cy="51379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1" name="TextBox 80"/>
              <p:cNvSpPr txBox="1"/>
              <p:nvPr/>
            </p:nvSpPr>
            <p:spPr>
              <a:xfrm>
                <a:off x="8261717" y="6185145"/>
                <a:ext cx="653683" cy="513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𝟏𝟎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𝟎𝟎𝟎</m:t>
                        </m:r>
                      </m:den>
                    </m:f>
                  </m:oMath>
                </a14:m>
                <a:r>
                  <a:rPr lang="en-US" b="1" dirty="0" smtClean="0"/>
                  <a:t> </a:t>
                </a:r>
                <a:endParaRPr lang="en-US" b="1" dirty="0"/>
              </a:p>
            </p:txBody>
          </p:sp>
        </mc:Choice>
        <mc:Fallback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717" y="6185145"/>
                <a:ext cx="653683" cy="51379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r="-6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191000" y="6348387"/>
            <a:ext cx="322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1</a:t>
            </a:r>
            <a:endParaRPr lang="en-US" sz="1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258724" y="6338598"/>
            <a:ext cx="46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10</a:t>
            </a:r>
            <a:endParaRPr lang="en-US" sz="1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00983" y="6349274"/>
            <a:ext cx="542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100</a:t>
            </a:r>
            <a:endParaRPr lang="en-US" sz="1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66800" y="633239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1,000</a:t>
            </a:r>
            <a:endParaRPr lang="en-US" sz="16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6200" y="6338598"/>
            <a:ext cx="8333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 Math" pitchFamily="18" charset="0"/>
                <a:ea typeface="Cambria Math" pitchFamily="18" charset="0"/>
              </a:rPr>
              <a:t>10,000</a:t>
            </a:r>
            <a:endParaRPr lang="en-US" sz="16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8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3" name="Lightning Bolt 2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8600" y="1825823"/>
            <a:ext cx="48006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In math, a </a:t>
            </a:r>
            <a:r>
              <a:rPr lang="en-US" sz="36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Power of 10 </a:t>
            </a:r>
            <a:r>
              <a:rPr lang="en-US" sz="3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is any integer power of the number ten. </a:t>
            </a:r>
            <a:endParaRPr lang="en-US" sz="36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038600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3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In other words, ten multiplied by itself a certain number of times.</a:t>
            </a:r>
            <a:endParaRPr lang="en-US" sz="34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581400" y="2514600"/>
                <a:ext cx="41148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421B5F"/>
                    </a:solidFill>
                    <a:effectLst>
                      <a:glow rad="254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Exa</a:t>
                </a:r>
                <a:r>
                  <a:rPr lang="en-US" sz="2800" dirty="0">
                    <a:solidFill>
                      <a:srgbClr val="421B5F"/>
                    </a:solidFill>
                    <a:effectLst>
                      <a:glow rad="254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m</a:t>
                </a:r>
                <a:r>
                  <a:rPr lang="en-US" sz="2800" dirty="0" smtClean="0">
                    <a:solidFill>
                      <a:srgbClr val="421B5F"/>
                    </a:solidFill>
                    <a:effectLst>
                      <a:glow rad="254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ple: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9600" b="0" i="1" dirty="0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10</m:t>
                        </m:r>
                      </m:e>
                      <m:sup>
                        <m:r>
                          <a:rPr lang="en-US" sz="9600" b="0" i="1" dirty="0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14600"/>
                <a:ext cx="4114800" cy="156966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5185" b="-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33400" y="5736848"/>
                <a:ext cx="8001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000" i="1" dirty="0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5000" b="0" i="1" dirty="0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10</m:t>
                        </m:r>
                      </m:e>
                      <m:sup>
                        <m:r>
                          <a:rPr lang="en-US" sz="5000" b="0" i="1" dirty="0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sup>
                    </m:sSup>
                    <m:r>
                      <a:rPr lang="en-US" sz="5000" b="0" i="0" dirty="0" smtClean="0">
                        <a:solidFill>
                          <a:srgbClr val="421B5F"/>
                        </a:solidFill>
                        <a:effectLst>
                          <a:glow rad="38100">
                            <a:srgbClr val="FFC000"/>
                          </a:glow>
                          <a:outerShdw blurRad="50800" dir="8100000" algn="tr" rotWithShape="0">
                            <a:srgbClr val="FFC000"/>
                          </a:outerShdw>
                        </a:effectLst>
                        <a:latin typeface="Cambria Math"/>
                        <a:ea typeface="Cambria Math" pitchFamily="18" charset="0"/>
                      </a:rPr>
                      <m:t>=10</m:t>
                    </m:r>
                  </m:oMath>
                </a14:m>
                <a:r>
                  <a:rPr lang="en-US" sz="5000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× 10 ×</a:t>
                </a:r>
                <a14:m>
                  <m:oMath xmlns:m="http://schemas.openxmlformats.org/officeDocument/2006/math">
                    <m:r>
                      <a:rPr lang="en-US" sz="5000" b="0" i="0" dirty="0" smtClean="0">
                        <a:solidFill>
                          <a:srgbClr val="421B5F"/>
                        </a:solidFill>
                        <a:effectLst>
                          <a:glow rad="38100">
                            <a:srgbClr val="FFC000"/>
                          </a:glow>
                          <a:outerShdw blurRad="50800" dir="8100000" algn="tr" rotWithShape="0">
                            <a:srgbClr val="FFC000"/>
                          </a:outerShdw>
                        </a:effectLst>
                        <a:latin typeface="Cambria Math"/>
                        <a:ea typeface="Cambria Math" pitchFamily="18" charset="0"/>
                      </a:rPr>
                      <m:t> 10</m:t>
                    </m:r>
                  </m:oMath>
                </a14:m>
                <a:r>
                  <a:rPr lang="en-US" sz="5000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 = 1,000</a:t>
                </a:r>
                <a:endParaRPr lang="en-US" sz="5000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736848"/>
                <a:ext cx="8001000" cy="86177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24823" r="-2973" b="-46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6477000" y="2133600"/>
            <a:ext cx="2438400" cy="912307"/>
            <a:chOff x="6417129" y="2133600"/>
            <a:chExt cx="2438400" cy="912307"/>
          </a:xfrm>
        </p:grpSpPr>
        <p:sp>
          <p:nvSpPr>
            <p:cNvPr id="9" name="TextBox 8"/>
            <p:cNvSpPr txBox="1"/>
            <p:nvPr/>
          </p:nvSpPr>
          <p:spPr>
            <a:xfrm>
              <a:off x="6417129" y="2133600"/>
              <a:ext cx="24384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sz="2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ower or exponent</a:t>
              </a:r>
              <a:endParaRPr lang="en-US" sz="2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1" name="Arc 10"/>
            <p:cNvSpPr/>
            <p:nvPr/>
          </p:nvSpPr>
          <p:spPr>
            <a:xfrm rot="2572737">
              <a:off x="7385319" y="2436307"/>
              <a:ext cx="457200" cy="609600"/>
            </a:xfrm>
            <a:prstGeom prst="arc">
              <a:avLst>
                <a:gd name="adj1" fmla="val 16584670"/>
                <a:gd name="adj2" fmla="val 3848174"/>
              </a:avLst>
            </a:prstGeom>
            <a:ln w="22225">
              <a:solidFill>
                <a:srgbClr val="421B5F"/>
              </a:solidFill>
              <a:tailEnd type="stealth"/>
            </a:ln>
            <a:effectLst>
              <a:glow rad="25400">
                <a:srgbClr val="FFFF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58153" y="3571937"/>
            <a:ext cx="1857047" cy="695263"/>
            <a:chOff x="5381953" y="3667247"/>
            <a:chExt cx="1857047" cy="695263"/>
          </a:xfrm>
        </p:grpSpPr>
        <p:sp>
          <p:nvSpPr>
            <p:cNvPr id="8" name="TextBox 7"/>
            <p:cNvSpPr txBox="1"/>
            <p:nvPr/>
          </p:nvSpPr>
          <p:spPr>
            <a:xfrm>
              <a:off x="5638800" y="3962400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b</a:t>
              </a:r>
              <a:r>
                <a:rPr lang="en-US" sz="20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ase number</a:t>
              </a:r>
              <a:endParaRPr lang="en-US" sz="20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2" name="Arc 11"/>
            <p:cNvSpPr/>
            <p:nvPr/>
          </p:nvSpPr>
          <p:spPr>
            <a:xfrm rot="1444399" flipH="1" flipV="1">
              <a:off x="5381953" y="3667247"/>
              <a:ext cx="457200" cy="609600"/>
            </a:xfrm>
            <a:prstGeom prst="arc">
              <a:avLst>
                <a:gd name="adj1" fmla="val 14795592"/>
                <a:gd name="adj2" fmla="val 3848174"/>
              </a:avLst>
            </a:prstGeom>
            <a:ln w="22225">
              <a:solidFill>
                <a:srgbClr val="421B5F"/>
              </a:solidFill>
              <a:tailEnd type="stealth"/>
            </a:ln>
            <a:effectLst>
              <a:glow rad="25400">
                <a:srgbClr val="FFFF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029201" y="4419600"/>
            <a:ext cx="3657600" cy="964367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400"/>
              </a:lnSpc>
            </a:pP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Pronounced “ten to the third power”</a:t>
            </a:r>
            <a:endParaRPr lang="en-US" sz="32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46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0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676400"/>
            <a:ext cx="4876800" cy="46423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sz="30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Here are a few powers of 10:</a:t>
            </a:r>
            <a:endParaRPr lang="en-US" sz="30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228600" y="2209800"/>
                <a:ext cx="86868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42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508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 charset="0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381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889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𝟏𝟎</m:t>
                      </m:r>
                    </m:oMath>
                  </m:oMathPara>
                </a14:m>
                <a:endParaRPr lang="en-US" sz="30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lnSpc>
                    <a:spcPts val="42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508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 charset="0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381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889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𝟏𝟎𝟎</m:t>
                      </m:r>
                    </m:oMath>
                  </m:oMathPara>
                </a14:m>
                <a:endParaRPr lang="en-US" sz="30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lnSpc>
                    <a:spcPts val="42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508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 charset="0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381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889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𝟎𝟎𝟎</m:t>
                      </m:r>
                    </m:oMath>
                  </m:oMathPara>
                </a14:m>
                <a:endParaRPr lang="en-US" sz="30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lnSpc>
                    <a:spcPts val="42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508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 charset="0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381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889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𝟎𝟎𝟎</m:t>
                      </m:r>
                    </m:oMath>
                  </m:oMathPara>
                </a14:m>
                <a:endParaRPr lang="en-US" sz="30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lnSpc>
                    <a:spcPts val="42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508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 charset="0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381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889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𝟎𝟎𝟎</m:t>
                      </m:r>
                    </m:oMath>
                  </m:oMathPara>
                </a14:m>
                <a:endParaRPr lang="en-US" sz="30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lnSpc>
                    <a:spcPts val="42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508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 charset="0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381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3000" b="1" i="1" smtClean="0">
                              <a:solidFill>
                                <a:srgbClr val="421B5F"/>
                              </a:solidFill>
                              <a:effectLst>
                                <a:glow rad="88900">
                                  <a:srgbClr val="FFC000"/>
                                </a:glow>
                                <a:outerShdw blurRad="50800" dir="8100000" algn="tr" rotWithShape="0">
                                  <a:srgbClr val="FFC000"/>
                                </a:outerShdw>
                              </a:effectLst>
                              <a:latin typeface="Cambria Math"/>
                              <a:ea typeface="Cambria Math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 pitchFamily="18" charset="0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𝟎𝟎𝟎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3000" b="1" i="1" smtClean="0">
                          <a:solidFill>
                            <a:srgbClr val="421B5F"/>
                          </a:solidFill>
                          <a:effectLst>
                            <a:glow rad="38100">
                              <a:srgbClr val="FFC000"/>
                            </a:glow>
                            <a:outerShdw blurRad="50800" dir="8100000" algn="tr" rotWithShape="0">
                              <a:srgbClr val="FFC000"/>
                            </a:outerShdw>
                          </a:effectLst>
                          <a:latin typeface="Cambria Math"/>
                          <a:ea typeface="Cambria Math"/>
                        </a:rPr>
                        <m:t>𝟎𝟎𝟎</m:t>
                      </m:r>
                    </m:oMath>
                  </m:oMathPara>
                </a14:m>
                <a:endParaRPr lang="en-US" sz="30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209800"/>
                <a:ext cx="8686800" cy="332398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334000" y="2261681"/>
            <a:ext cx="3429000" cy="9387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3600" b="1" dirty="0" smtClean="0">
                <a:solidFill>
                  <a:srgbClr val="421B5F"/>
                </a:solidFill>
                <a:effectLst>
                  <a:glow rad="508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Can anyone see a pattern?</a:t>
            </a:r>
            <a:endParaRPr lang="en-US" sz="3600" b="1" dirty="0">
              <a:solidFill>
                <a:srgbClr val="421B5F"/>
              </a:solidFill>
              <a:effectLst>
                <a:glow rad="508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" y="5562600"/>
            <a:ext cx="8382000" cy="9387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If you said that each exponent equals the number of zeros in each product, you’re right! </a:t>
            </a:r>
            <a:endParaRPr lang="en-US" sz="32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3" name="Lightning Bolt 2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6019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770474"/>
            <a:ext cx="8610600" cy="106695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en-US" sz="3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This pattern creates a </a:t>
            </a:r>
            <a:r>
              <a:rPr lang="en-US" sz="3400" b="1" dirty="0" smtClean="0">
                <a:solidFill>
                  <a:srgbClr val="002060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shortcut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when we 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multiply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any </a:t>
            </a:r>
            <a:r>
              <a:rPr lang="en-US" sz="3400" b="1" dirty="0" smtClean="0">
                <a:solidFill>
                  <a:srgbClr val="7030A0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whole number 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by a power of ten! </a:t>
            </a:r>
            <a:endParaRPr lang="en-US" sz="34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4087964"/>
            <a:ext cx="4038600" cy="68223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4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279 × 100,000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6300" y="3142074"/>
            <a:ext cx="7124700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2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Check out the </a:t>
            </a:r>
            <a:r>
              <a:rPr lang="en-US" sz="28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following</a:t>
            </a:r>
            <a:r>
              <a:rPr lang="en-US" sz="26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multiplication problem: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609600" y="1770474"/>
                <a:ext cx="7772400" cy="18364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3400"/>
                  </a:lnSpc>
                </a:pPr>
                <a:r>
                  <a:rPr lang="en-US" sz="3200" b="1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Instead of actually multiplying, we can simply count the number of zeros in 100,000 (which equals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 charset="0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421B5F"/>
                            </a:solidFill>
                            <a:effectLst>
                              <a:glow rad="38100">
                                <a:srgbClr val="FFC000"/>
                              </a:glow>
                              <a:outerShdw blurRad="50800" dir="8100000" algn="tr" rotWithShape="0">
                                <a:srgbClr val="FFC000"/>
                              </a:outerShdw>
                            </a:effectLst>
                            <a:latin typeface="Cambria Math"/>
                            <a:ea typeface="Cambria Math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3200" b="1" dirty="0" smtClean="0">
                    <a:solidFill>
                      <a:srgbClr val="421B5F"/>
                    </a:solidFill>
                    <a:effectLst>
                      <a:glow rad="38100">
                        <a:srgbClr val="FFC000"/>
                      </a:glow>
                      <a:outerShdw blurRad="50800" dir="8100000" algn="tr" rotWithShape="0">
                        <a:srgbClr val="FFC000"/>
                      </a:outerShdw>
                    </a:effectLst>
                    <a:latin typeface="Cambria Math" pitchFamily="18" charset="0"/>
                    <a:ea typeface="Cambria Math" pitchFamily="18" charset="0"/>
                  </a:rPr>
                  <a:t>), and add that many zeros to 279.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70474"/>
                <a:ext cx="7772400" cy="183640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9934" r="-784" b="-12583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3" name="Lightning Bolt 2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18005" y="4788436"/>
            <a:ext cx="3656642" cy="1917164"/>
            <a:chOff x="5618005" y="4648200"/>
            <a:chExt cx="3656642" cy="1917164"/>
          </a:xfrm>
        </p:grpSpPr>
        <p:grpSp>
          <p:nvGrpSpPr>
            <p:cNvPr id="13" name="Group 12"/>
            <p:cNvGrpSpPr/>
            <p:nvPr/>
          </p:nvGrpSpPr>
          <p:grpSpPr>
            <a:xfrm>
              <a:off x="5618005" y="4648200"/>
              <a:ext cx="1925799" cy="915810"/>
              <a:chOff x="2349323" y="3656668"/>
              <a:chExt cx="1866313" cy="915810"/>
            </a:xfrm>
          </p:grpSpPr>
          <p:sp>
            <p:nvSpPr>
              <p:cNvPr id="14" name="Oval Callout 13"/>
              <p:cNvSpPr/>
              <p:nvPr/>
            </p:nvSpPr>
            <p:spPr>
              <a:xfrm>
                <a:off x="2349323" y="3656668"/>
                <a:ext cx="1866313" cy="915810"/>
              </a:xfrm>
              <a:prstGeom prst="wedgeEllipseCallout">
                <a:avLst>
                  <a:gd name="adj1" fmla="val 53765"/>
                  <a:gd name="adj2" fmla="val 47211"/>
                </a:avLst>
              </a:prstGeom>
              <a:solidFill>
                <a:schemeClr val="bg1"/>
              </a:solidFill>
              <a:ln>
                <a:solidFill>
                  <a:srgbClr val="421B5F"/>
                </a:solidFill>
              </a:ln>
              <a:effectLst>
                <a:outerShdw blurRad="50800" dist="25400" dir="5400000" algn="t" rotWithShape="0">
                  <a:prstClr val="black"/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418051" y="3786278"/>
                <a:ext cx="1728854" cy="656590"/>
              </a:xfrm>
              <a:prstGeom prst="rect">
                <a:avLst/>
              </a:prstGeom>
              <a:noFill/>
              <a:effectLst>
                <a:glow rad="127000">
                  <a:schemeClr val="bg1"/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2200"/>
                  </a:lnSpc>
                </a:pP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254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Sparky loves</a:t>
                </a:r>
              </a:p>
              <a:p>
                <a:pPr algn="ctr">
                  <a:lnSpc>
                    <a:spcPts val="2200"/>
                  </a:lnSpc>
                </a:pPr>
                <a:r>
                  <a:rPr lang="en-US" sz="2000" b="1" dirty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254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t</a:t>
                </a:r>
                <a:r>
                  <a:rPr lang="en-US" sz="2000" b="1" dirty="0" smtClean="0">
                    <a:effectLst>
                      <a:glow rad="50800">
                        <a:schemeClr val="bg1">
                          <a:alpha val="30000"/>
                        </a:schemeClr>
                      </a:glow>
                      <a:outerShdw blurRad="50800" dist="254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hat shortcut!</a:t>
                </a:r>
                <a:endParaRPr lang="en-US" sz="2000" b="1" dirty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  <p:pic>
          <p:nvPicPr>
            <p:cNvPr id="16" name="Picture 2" descr="C:\Users\Owner\AppData\Local\Microsoft\Windows\Temporary Internet Files\Content.IE5\OLIDP4S1\MM900043729[1].gif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1914" y="4745491"/>
              <a:ext cx="1612733" cy="1819873"/>
            </a:xfrm>
            <a:prstGeom prst="rect">
              <a:avLst/>
            </a:prstGeom>
            <a:noFill/>
            <a:effectLst>
              <a:outerShdw blurRad="50800" dist="76200" dir="7800000" algn="t" rotWithShape="0">
                <a:prstClr val="black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2788920" y="3908048"/>
            <a:ext cx="1754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1    2      3   4    5</a:t>
            </a:r>
            <a:endParaRPr lang="en-US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5800" y="4087368"/>
            <a:ext cx="1960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US" sz="44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= </a:t>
            </a:r>
            <a:r>
              <a:rPr lang="en-US" sz="4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27,9</a:t>
            </a:r>
            <a:endParaRPr lang="en-US" sz="4400" dirty="0"/>
          </a:p>
        </p:txBody>
      </p:sp>
      <p:sp>
        <p:nvSpPr>
          <p:cNvPr id="24" name="TextBox 23"/>
          <p:cNvSpPr txBox="1"/>
          <p:nvPr/>
        </p:nvSpPr>
        <p:spPr>
          <a:xfrm>
            <a:off x="6172200" y="3908048"/>
            <a:ext cx="1754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1    2      3   4    5</a:t>
            </a:r>
            <a:endParaRPr lang="en-US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70010" y="4087368"/>
            <a:ext cx="1960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US" sz="4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00,000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0327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022E-16 L -0.20416 1.11022E-1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1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8" presetClass="entr" presetSubtype="0" accel="5000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9" grpId="0"/>
      <p:bldP spid="9" grpId="1"/>
      <p:bldP spid="10" grpId="0" animBg="1"/>
      <p:bldP spid="7" grpId="0"/>
      <p:bldP spid="17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248400" y="3453825"/>
            <a:ext cx="2438400" cy="5906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56,000,000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79802" y="4953115"/>
            <a:ext cx="1485900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23,300</a:t>
            </a:r>
            <a:endParaRPr lang="en-US" sz="3200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590800"/>
            <a:ext cx="3314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1)  415 × 1,000 =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511225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5)  10,000 × 77 =</a:t>
            </a:r>
            <a:endParaRPr lang="en-US" sz="32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638800" y="2590800"/>
            <a:ext cx="2764972" cy="913070"/>
            <a:chOff x="5638800" y="2590800"/>
            <a:chExt cx="2764972" cy="913070"/>
          </a:xfrm>
        </p:grpSpPr>
        <p:sp>
          <p:nvSpPr>
            <p:cNvPr id="11" name="TextBox 10"/>
            <p:cNvSpPr txBox="1"/>
            <p:nvPr/>
          </p:nvSpPr>
          <p:spPr>
            <a:xfrm>
              <a:off x="5638800" y="2590800"/>
              <a:ext cx="2764972" cy="91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)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1,000,000</a:t>
              </a:r>
            </a:p>
            <a:p>
              <a:pPr>
                <a:lnSpc>
                  <a:spcPts val="3200"/>
                </a:lnSpc>
              </a:pP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sz="24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    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×          56</a:t>
              </a:r>
              <a:endParaRPr lang="en-US" sz="32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477000" y="3429000"/>
              <a:ext cx="1752600" cy="0"/>
            </a:xfrm>
            <a:prstGeom prst="line">
              <a:avLst/>
            </a:prstGeom>
            <a:ln w="19050">
              <a:solidFill>
                <a:srgbClr val="421B5F"/>
              </a:solidFill>
            </a:ln>
            <a:effectLst>
              <a:glow rad="38100">
                <a:srgbClr val="FFC0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04800" y="3825024"/>
            <a:ext cx="2074376" cy="978257"/>
            <a:chOff x="351551" y="4230694"/>
            <a:chExt cx="1638300" cy="924438"/>
          </a:xfrm>
        </p:grpSpPr>
        <p:sp>
          <p:nvSpPr>
            <p:cNvPr id="9" name="TextBox 8"/>
            <p:cNvSpPr txBox="1"/>
            <p:nvPr/>
          </p:nvSpPr>
          <p:spPr>
            <a:xfrm>
              <a:off x="351551" y="4230694"/>
              <a:ext cx="1638300" cy="9156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3)   </a:t>
              </a:r>
              <a:r>
                <a:rPr lang="en-US" sz="40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233</a:t>
              </a:r>
            </a:p>
            <a:p>
              <a:pPr>
                <a:lnSpc>
                  <a:spcPts val="3200"/>
                </a:lnSpc>
              </a:pP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sz="24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× 100</a:t>
              </a:r>
              <a:endParaRPr lang="en-US" sz="32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47720" y="5155132"/>
              <a:ext cx="1123950" cy="0"/>
            </a:xfrm>
            <a:prstGeom prst="line">
              <a:avLst/>
            </a:prstGeom>
            <a:ln w="19050">
              <a:solidFill>
                <a:srgbClr val="421B5F"/>
              </a:solidFill>
            </a:ln>
            <a:effectLst>
              <a:glow rad="38100">
                <a:srgbClr val="FFC0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581400" y="43434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3200" b="1" dirty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 421 × 10 =</a:t>
            </a:r>
            <a:endParaRPr lang="en-US" sz="32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791200" y="5182930"/>
            <a:ext cx="2895600" cy="913070"/>
            <a:chOff x="5791200" y="5182930"/>
            <a:chExt cx="2895600" cy="913070"/>
          </a:xfrm>
        </p:grpSpPr>
        <p:sp>
          <p:nvSpPr>
            <p:cNvPr id="17" name="TextBox 16"/>
            <p:cNvSpPr txBox="1"/>
            <p:nvPr/>
          </p:nvSpPr>
          <p:spPr>
            <a:xfrm>
              <a:off x="5791200" y="5182930"/>
              <a:ext cx="2895600" cy="913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3200"/>
                </a:lnSpc>
              </a:pP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6</a:t>
              </a: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)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               889</a:t>
              </a:r>
            </a:p>
            <a:p>
              <a:pPr>
                <a:lnSpc>
                  <a:spcPts val="3200"/>
                </a:lnSpc>
              </a:pPr>
              <a:r>
                <a:rPr lang="en-US" sz="32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sz="24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       </a:t>
              </a:r>
              <a:r>
                <a:rPr lang="en-US" sz="32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×  100,000</a:t>
              </a:r>
              <a:endParaRPr lang="en-US" sz="320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553200" y="6019800"/>
              <a:ext cx="2057400" cy="0"/>
            </a:xfrm>
            <a:prstGeom prst="line">
              <a:avLst/>
            </a:prstGeom>
            <a:ln w="19050">
              <a:solidFill>
                <a:srgbClr val="421B5F"/>
              </a:solidFill>
            </a:ln>
            <a:effectLst>
              <a:glow rad="38100">
                <a:srgbClr val="FFC000"/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3601316" y="2685072"/>
            <a:ext cx="1638300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415,000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210300" y="4343400"/>
            <a:ext cx="1257300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4,210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986888" y="6032080"/>
            <a:ext cx="1638300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770,000</a:t>
            </a:r>
            <a:endParaRPr lang="en-US" sz="3200" dirty="0"/>
          </a:p>
        </p:txBody>
      </p:sp>
      <p:grpSp>
        <p:nvGrpSpPr>
          <p:cNvPr id="2" name="Group 1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3" name="Lightning Bolt 2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553199" y="6044625"/>
            <a:ext cx="2242139" cy="58477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88,900,000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4800" y="1503402"/>
            <a:ext cx="7239000" cy="934998"/>
            <a:chOff x="304800" y="1503402"/>
            <a:chExt cx="7239000" cy="934998"/>
          </a:xfrm>
        </p:grpSpPr>
        <p:sp>
          <p:nvSpPr>
            <p:cNvPr id="6" name="TextBox 5"/>
            <p:cNvSpPr txBox="1"/>
            <p:nvPr/>
          </p:nvSpPr>
          <p:spPr>
            <a:xfrm>
              <a:off x="304800" y="2012642"/>
              <a:ext cx="7239000" cy="42575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600"/>
                </a:lnSpc>
              </a:pPr>
              <a:r>
                <a:rPr lang="en-US" sz="24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Multiply the following using the </a:t>
              </a:r>
              <a:r>
                <a:rPr lang="en-US" sz="24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sz="2400" b="1" dirty="0" smtClean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owers of 10 rule.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4800" y="1503402"/>
              <a:ext cx="3031599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ts val="3600"/>
                </a:lnSpc>
              </a:pPr>
              <a:r>
                <a:rPr lang="en-US" sz="3600" b="1" dirty="0">
                  <a:solidFill>
                    <a:srgbClr val="421B5F"/>
                  </a:solidFill>
                  <a:effectLst>
                    <a:glow rad="38100">
                      <a:srgbClr val="FFC000"/>
                    </a:glow>
                    <a:outerShdw blurRad="50800" dir="8100000" algn="tr" rotWithShape="0">
                      <a:srgbClr val="FFC000"/>
                    </a:outerShdw>
                  </a:effectLst>
                  <a:latin typeface="Cambria Math" pitchFamily="18" charset="0"/>
                  <a:ea typeface="Cambria Math" pitchFamily="18" charset="0"/>
                </a:rPr>
                <a:t>Let’s try some!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616284" y="2664176"/>
            <a:ext cx="163830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272560" y="3453825"/>
            <a:ext cx="2123047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85937" y="4979780"/>
            <a:ext cx="1381357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263267" y="4343400"/>
            <a:ext cx="1124712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009650" y="6069651"/>
            <a:ext cx="163830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553200" y="6051017"/>
            <a:ext cx="2133600" cy="566928"/>
          </a:xfrm>
          <a:prstGeom prst="rect">
            <a:avLst/>
          </a:prstGeom>
          <a:noFill/>
          <a:ln w="19050">
            <a:solidFill>
              <a:srgbClr val="FFFF00"/>
            </a:solidFill>
          </a:ln>
          <a:effectLst>
            <a:outerShdw blurRad="50800" dist="12700" dir="8100000" algn="tr" rotWithShape="0">
              <a:prstClr val="black">
                <a:alpha val="7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58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3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4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5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7" dur="1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9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1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0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8" grpId="0"/>
      <p:bldP spid="10" grpId="0"/>
      <p:bldP spid="16" grpId="0"/>
      <p:bldP spid="21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48"/>
            </a:avLst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0732" y="0"/>
            <a:ext cx="9189243" cy="1874425"/>
            <a:chOff x="-20732" y="-74950"/>
            <a:chExt cx="9189243" cy="1874425"/>
          </a:xfrm>
        </p:grpSpPr>
        <p:sp>
          <p:nvSpPr>
            <p:cNvPr id="3" name="Lightning Bolt 2"/>
            <p:cNvSpPr/>
            <p:nvPr/>
          </p:nvSpPr>
          <p:spPr>
            <a:xfrm rot="20816930">
              <a:off x="-20732" y="-29325"/>
              <a:ext cx="9189243" cy="1828800"/>
            </a:xfrm>
            <a:prstGeom prst="lightningBolt">
              <a:avLst/>
            </a:prstGeom>
            <a:solidFill>
              <a:srgbClr val="FFC000">
                <a:alpha val="91000"/>
              </a:srgbClr>
            </a:solidFill>
            <a:ln>
              <a:solidFill>
                <a:srgbClr val="421B5F"/>
              </a:solidFill>
            </a:ln>
            <a:effectLst>
              <a:outerShdw blurRad="50800" dist="635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828800" y="-74950"/>
              <a:ext cx="54102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Powers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4800" b="1" dirty="0" smtClean="0">
                  <a:solidFill>
                    <a:srgbClr val="512175"/>
                  </a:solidFill>
                  <a:effectLst>
                    <a:glow rad="508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of</a:t>
              </a:r>
              <a:r>
                <a:rPr lang="en-US" sz="66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 </a:t>
              </a:r>
              <a:r>
                <a:rPr lang="en-US" sz="8800" b="1" dirty="0" smtClean="0">
                  <a:solidFill>
                    <a:srgbClr val="512175"/>
                  </a:solidFill>
                  <a:effectLst>
                    <a:glow rad="101600">
                      <a:srgbClr val="FFFF00"/>
                    </a:glow>
                    <a:outerShdw blurRad="50800" dist="88900" dir="7200000" algn="tr" rotWithShape="0">
                      <a:prstClr val="black"/>
                    </a:outerShdw>
                  </a:effectLst>
                  <a:latin typeface="Tempus Sans ITC" pitchFamily="82" charset="0"/>
                </a:rPr>
                <a:t>10</a:t>
              </a:r>
              <a:endParaRPr lang="en-US" sz="8800" dirty="0">
                <a:effectLst>
                  <a:glow rad="101600">
                    <a:srgbClr val="FFFF00"/>
                  </a:glow>
                  <a:outerShdw blurRad="50800" dist="88900" dir="7200000" algn="tr" rotWithShape="0">
                    <a:prstClr val="black"/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2389" y="1728281"/>
            <a:ext cx="8763000" cy="106695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en-US" sz="3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The 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889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Power of 10 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principle creates more shortcuts when we 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508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multiply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or 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508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divide</a:t>
            </a:r>
            <a:r>
              <a:rPr lang="en-US" sz="3400" b="1" dirty="0" smtClean="0">
                <a:solidFill>
                  <a:srgbClr val="7030A0"/>
                </a:solidFill>
                <a:effectLst>
                  <a:glow rad="508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 decimals</a:t>
            </a:r>
            <a:r>
              <a:rPr lang="en-US" sz="3400" b="1" dirty="0" smtClean="0">
                <a:solidFill>
                  <a:srgbClr val="421B5F"/>
                </a:solidFill>
                <a:effectLst>
                  <a:glow rad="38100">
                    <a:srgbClr val="FFC000"/>
                  </a:glow>
                  <a:outerShdw blurRad="50800" dir="8100000" algn="tr" rotWithShape="0">
                    <a:srgbClr val="FFC000"/>
                  </a:outerShdw>
                </a:effectLst>
                <a:latin typeface="Cambria Math" pitchFamily="18" charset="0"/>
                <a:ea typeface="Cambria Math" pitchFamily="18" charset="0"/>
              </a:rPr>
              <a:t>! </a:t>
            </a:r>
            <a:endParaRPr lang="en-US" sz="3400" b="1" dirty="0">
              <a:solidFill>
                <a:srgbClr val="421B5F"/>
              </a:solidFill>
              <a:effectLst>
                <a:glow rad="38100">
                  <a:srgbClr val="FFC000"/>
                </a:glow>
                <a:outerShdw blurRad="50800" dir="8100000" algn="tr" rotWithShape="0">
                  <a:srgbClr val="FFC000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026" name="Picture 2" descr="C:\Users\Owner\AppData\Local\Microsoft\Windows\Temporary Internet Files\Content.IE5\QK2ERRV7\MM900043730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667000"/>
            <a:ext cx="1848041" cy="2967038"/>
          </a:xfrm>
          <a:prstGeom prst="rect">
            <a:avLst/>
          </a:prstGeom>
          <a:noFill/>
          <a:effectLst>
            <a:outerShdw blurRad="50800" dist="88900" dir="5400000" algn="t" rotWithShape="0">
              <a:prstClr val="black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914401" y="3200400"/>
            <a:ext cx="2666999" cy="1417320"/>
            <a:chOff x="2116379" y="4052887"/>
            <a:chExt cx="2584620" cy="1417320"/>
          </a:xfrm>
        </p:grpSpPr>
        <p:sp>
          <p:nvSpPr>
            <p:cNvPr id="19" name="Oval Callout 18"/>
            <p:cNvSpPr/>
            <p:nvPr/>
          </p:nvSpPr>
          <p:spPr>
            <a:xfrm>
              <a:off x="2116379" y="4052887"/>
              <a:ext cx="2573893" cy="1417320"/>
            </a:xfrm>
            <a:prstGeom prst="wedgeEllipseCallout">
              <a:avLst>
                <a:gd name="adj1" fmla="val 48099"/>
                <a:gd name="adj2" fmla="val 46146"/>
              </a:avLst>
            </a:prstGeom>
            <a:solidFill>
              <a:schemeClr val="bg1"/>
            </a:solidFill>
            <a:ln>
              <a:solidFill>
                <a:srgbClr val="421B5F"/>
              </a:solidFill>
            </a:ln>
            <a:effectLst>
              <a:outerShdw blurRad="50800" dist="254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68717" y="4129087"/>
              <a:ext cx="2532282" cy="1220847"/>
            </a:xfrm>
            <a:prstGeom prst="rect">
              <a:avLst/>
            </a:prstGeom>
            <a:noFill/>
            <a:effectLst>
              <a:glow rad="127000">
                <a:schemeClr val="bg1"/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You’re going</a:t>
              </a:r>
              <a:endParaRPr lang="en-US" sz="2000" b="1" dirty="0">
                <a:effectLst>
                  <a:glow rad="50800">
                    <a:schemeClr val="bg1">
                      <a:alpha val="30000"/>
                    </a:schemeClr>
                  </a:glow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ctr">
                <a:lnSpc>
                  <a:spcPts val="22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to show us more shortcuts to make this math junk easier?</a:t>
              </a:r>
              <a:endParaRPr lang="en-US" sz="2000" b="1" dirty="0">
                <a:effectLst>
                  <a:glow rad="50800">
                    <a:schemeClr val="bg1">
                      <a:alpha val="30000"/>
                    </a:schemeClr>
                  </a:glow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917439" y="3517191"/>
            <a:ext cx="2103183" cy="739663"/>
            <a:chOff x="2716474" y="3900487"/>
            <a:chExt cx="2038221" cy="739663"/>
          </a:xfrm>
        </p:grpSpPr>
        <p:sp>
          <p:nvSpPr>
            <p:cNvPr id="22" name="Oval Callout 21"/>
            <p:cNvSpPr/>
            <p:nvPr/>
          </p:nvSpPr>
          <p:spPr>
            <a:xfrm>
              <a:off x="2917859" y="3900487"/>
              <a:ext cx="1635451" cy="739663"/>
            </a:xfrm>
            <a:prstGeom prst="wedgeEllipseCallout">
              <a:avLst>
                <a:gd name="adj1" fmla="val -41803"/>
                <a:gd name="adj2" fmla="val 55712"/>
              </a:avLst>
            </a:prstGeom>
            <a:solidFill>
              <a:schemeClr val="bg1"/>
            </a:solidFill>
            <a:ln>
              <a:solidFill>
                <a:srgbClr val="421B5F"/>
              </a:solidFill>
            </a:ln>
            <a:effectLst>
              <a:outerShdw blurRad="50800" dist="25400" dir="5400000" algn="t" rotWithShape="0">
                <a:prstClr val="black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716474" y="3952782"/>
              <a:ext cx="2038221" cy="586443"/>
            </a:xfrm>
            <a:prstGeom prst="rect">
              <a:avLst/>
            </a:prstGeom>
            <a:noFill/>
            <a:effectLst>
              <a:glow rad="127000">
                <a:schemeClr val="bg1"/>
              </a:glow>
            </a:effectLst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I smell</a:t>
              </a:r>
            </a:p>
            <a:p>
              <a:pPr algn="ctr">
                <a:lnSpc>
                  <a:spcPts val="1900"/>
                </a:lnSpc>
              </a:pPr>
              <a:r>
                <a:rPr lang="en-US" sz="2000" b="1" dirty="0" smtClean="0">
                  <a:effectLst>
                    <a:glow rad="50800">
                      <a:schemeClr val="bg1">
                        <a:alpha val="30000"/>
                      </a:schemeClr>
                    </a:glow>
                    <a:outerShdw blurRad="50800" dist="25400" dir="8100000" algn="tr" rotWithShape="0">
                      <a:prstClr val="black">
                        <a:alpha val="40000"/>
                      </a:prstClr>
                    </a:outerShdw>
                  </a:effectLst>
                </a:rPr>
                <a:t>a conspiracy!</a:t>
              </a:r>
              <a:endParaRPr lang="en-US" sz="2000" b="1" dirty="0">
                <a:effectLst>
                  <a:glow rad="50800">
                    <a:schemeClr val="bg1">
                      <a:alpha val="30000"/>
                    </a:schemeClr>
                  </a:glow>
                  <a:outerShdw blurRad="50800" dist="25400" dir="8100000" algn="t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45770" y="5612267"/>
            <a:ext cx="2024555" cy="51552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sz="36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Yes, I am! </a:t>
            </a:r>
            <a:endParaRPr lang="en-US" sz="3600" b="1" dirty="0"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5376275"/>
            <a:ext cx="3124200" cy="9387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US" sz="3600" b="1" dirty="0" smtClean="0">
                <a:solidFill>
                  <a:srgbClr val="1F0BB5"/>
                </a:solidFill>
                <a:effectLst>
                  <a:outerShdw blurRad="50800" dist="25400" dir="5400000" algn="t" rotWithShape="0">
                    <a:prstClr val="black"/>
                  </a:outerShdw>
                </a:effectLst>
                <a:latin typeface="Cambria Math" pitchFamily="18" charset="0"/>
                <a:ea typeface="Cambria Math" pitchFamily="18" charset="0"/>
              </a:rPr>
              <a:t>Just check this out!</a:t>
            </a:r>
            <a:endParaRPr lang="en-US" sz="3600" b="1" dirty="0">
              <a:solidFill>
                <a:srgbClr val="1F0BB5"/>
              </a:solidFill>
              <a:effectLst>
                <a:outerShdw blurRad="50800" dist="25400" dir="5400000" algn="t" rotWithShape="0">
                  <a:prstClr val="black"/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3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4" grpId="0"/>
      <p:bldP spid="24" grpId="1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8865</TotalTime>
  <Words>1066</Words>
  <Application>Microsoft Office PowerPoint</Application>
  <PresentationFormat>On-screen Show (4:3)</PresentationFormat>
  <Paragraphs>233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FCBOE</cp:lastModifiedBy>
  <cp:revision>129</cp:revision>
  <dcterms:created xsi:type="dcterms:W3CDTF">2013-08-06T18:44:54Z</dcterms:created>
  <dcterms:modified xsi:type="dcterms:W3CDTF">2017-01-23T14:06:14Z</dcterms:modified>
</cp:coreProperties>
</file>